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9" r:id="rId3"/>
    <p:sldId id="276" r:id="rId4"/>
    <p:sldId id="260" r:id="rId5"/>
    <p:sldId id="265" r:id="rId6"/>
    <p:sldId id="261" r:id="rId7"/>
    <p:sldId id="263" r:id="rId8"/>
    <p:sldId id="264" r:id="rId9"/>
    <p:sldId id="277" r:id="rId10"/>
    <p:sldId id="266" r:id="rId11"/>
    <p:sldId id="267" r:id="rId12"/>
    <p:sldId id="268" r:id="rId13"/>
    <p:sldId id="284" r:id="rId14"/>
    <p:sldId id="279" r:id="rId15"/>
    <p:sldId id="282" r:id="rId16"/>
    <p:sldId id="272" r:id="rId17"/>
    <p:sldId id="273" r:id="rId18"/>
    <p:sldId id="280" r:id="rId19"/>
    <p:sldId id="274" r:id="rId20"/>
    <p:sldId id="270" r:id="rId21"/>
    <p:sldId id="287" r:id="rId22"/>
    <p:sldId id="285" r:id="rId23"/>
    <p:sldId id="286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474B2-4E35-4444-8899-28FEA33D3A9D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934DA-F23B-4226-B335-0C192F1BA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59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EF1E-F234-4827-BD1A-D48826D3FD9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881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48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21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69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57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13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7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54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94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61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66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5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17F13-6B46-4FA7-B60C-3EFE3B21F752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E81C6-20EC-4AC3-A7D5-B0EBA5CE0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29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teme.eu/?link=2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eme.eu/?link=28" TargetMode="External"/><Relationship Id="rId2" Type="http://schemas.openxmlformats.org/officeDocument/2006/relationships/hyperlink" Target="http://www.cteme.eu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tenarska-gramotnost.cz/ctenarska-gramotnost/cg-zahranici/australske-kontinuum-cteni-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Rozvíjení čtenářské gramotnosti v předškolním věku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TĚŠÍME SE DO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3490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 smtClean="0"/>
              <a:t>Definice </a:t>
            </a:r>
            <a:r>
              <a:rPr lang="cs-CZ" dirty="0"/>
              <a:t>čtenářské gramotnosti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cs-CZ" sz="3200" dirty="0" smtClean="0"/>
              <a:t>Čtenářská gramotnost je celoživotně se rozvíjející vybavenost člověka vědomostmi, dovednostmi schopnostmi, postoji a hodnotami potřebnými pro užívání všech druhů textů v různých individuálních a sociálních kontextech.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cs-CZ" b="1" dirty="0" smtClean="0">
                <a:solidFill>
                  <a:schemeClr val="accent6"/>
                </a:solidFill>
              </a:rPr>
              <a:t>Ve ČG se prolíná několik rovin, z nichž žádná není opominutelná.  </a:t>
            </a:r>
          </a:p>
          <a:p>
            <a:pPr marL="0" indent="0">
              <a:buNone/>
              <a:defRPr/>
            </a:pPr>
            <a:r>
              <a:rPr lang="cs-CZ" sz="2400" i="1" dirty="0"/>
              <a:t>(Studie </a:t>
            </a:r>
            <a:r>
              <a:rPr lang="cs-CZ" sz="2400" i="1" dirty="0" smtClean="0"/>
              <a:t>Gramotnosti ve vzdělávání – Soubor studii-dokument </a:t>
            </a:r>
            <a:r>
              <a:rPr lang="cs-CZ" sz="2400" i="1" dirty="0"/>
              <a:t>byl zpracován odborným panelem pro čtenářskou gramotnost zřízeným VÚP Praha v rámci úkolu „Podpora gramotnosti žáků“, </a:t>
            </a:r>
            <a:r>
              <a:rPr lang="cs-CZ" sz="2400" i="1" dirty="0" smtClean="0"/>
              <a:t>2011).</a:t>
            </a:r>
            <a:endParaRPr lang="cs-CZ" sz="24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cs-CZ" sz="2400" b="1" dirty="0">
                <a:solidFill>
                  <a:srgbClr val="00B0F0"/>
                </a:solidFill>
              </a:rPr>
              <a:t>http://www.vuppraha.cz/wp-content/uploads/2011/06/Gramotnosti_ve_vzdelavani_soubor_studii1.pdf</a:t>
            </a:r>
          </a:p>
        </p:txBody>
      </p:sp>
    </p:spTree>
    <p:extLst>
      <p:ext uri="{BB962C8B-B14F-4D97-AF65-F5344CB8AC3E}">
        <p14:creationId xmlns:p14="http://schemas.microsoft.com/office/powerpoint/2010/main" val="325986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b="1" dirty="0" smtClean="0"/>
              <a:t>Charakteristika jednotlivých rovin ČG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u="sng" dirty="0" smtClean="0">
                <a:solidFill>
                  <a:schemeClr val="accent6"/>
                </a:solidFill>
              </a:rPr>
              <a:t>Vztah ke čtení </a:t>
            </a:r>
            <a:r>
              <a:rPr lang="cs-CZ" dirty="0" smtClean="0"/>
              <a:t>– </a:t>
            </a:r>
            <a:r>
              <a:rPr lang="cs-CZ" sz="2400" dirty="0" smtClean="0"/>
              <a:t>potěšení z četby a vnitřní potřeba číst</a:t>
            </a:r>
          </a:p>
          <a:p>
            <a:pPr>
              <a:defRPr/>
            </a:pPr>
            <a:r>
              <a:rPr lang="cs-CZ" u="sng" dirty="0" smtClean="0">
                <a:solidFill>
                  <a:schemeClr val="accent6"/>
                </a:solidFill>
              </a:rPr>
              <a:t>Doslovné porozumění </a:t>
            </a:r>
            <a:r>
              <a:rPr lang="cs-CZ" dirty="0" smtClean="0"/>
              <a:t>– </a:t>
            </a:r>
            <a:r>
              <a:rPr lang="cs-CZ" sz="2400" dirty="0" smtClean="0"/>
              <a:t>schopnost dekódovat texty + zapojit dosavadní znalosti a zkušenosti</a:t>
            </a:r>
            <a:r>
              <a:rPr lang="cs-CZ" dirty="0" smtClean="0"/>
              <a:t> </a:t>
            </a:r>
          </a:p>
          <a:p>
            <a:pPr>
              <a:defRPr/>
            </a:pPr>
            <a:r>
              <a:rPr lang="cs-CZ" u="sng" dirty="0" smtClean="0">
                <a:solidFill>
                  <a:schemeClr val="accent6"/>
                </a:solidFill>
              </a:rPr>
              <a:t>Vysuzování </a:t>
            </a:r>
            <a:r>
              <a:rPr lang="cs-CZ" dirty="0" smtClean="0"/>
              <a:t>– </a:t>
            </a:r>
            <a:r>
              <a:rPr lang="cs-CZ" sz="2400" dirty="0" smtClean="0"/>
              <a:t>vyvozování závěrů a posouzení textů (kritické hodnocení) z různých hledisek + autor. záměru</a:t>
            </a:r>
          </a:p>
          <a:p>
            <a:pPr>
              <a:defRPr/>
            </a:pPr>
            <a:r>
              <a:rPr lang="cs-CZ" u="sng" dirty="0" err="1" smtClean="0">
                <a:solidFill>
                  <a:schemeClr val="accent6"/>
                </a:solidFill>
              </a:rPr>
              <a:t>Metakognice</a:t>
            </a:r>
            <a:r>
              <a:rPr lang="cs-CZ" u="sng" dirty="0" smtClean="0">
                <a:solidFill>
                  <a:schemeClr val="accent6"/>
                </a:solidFill>
              </a:rPr>
              <a:t> </a:t>
            </a:r>
            <a:r>
              <a:rPr lang="cs-CZ" dirty="0" smtClean="0"/>
              <a:t>– </a:t>
            </a:r>
            <a:r>
              <a:rPr lang="cs-CZ" sz="2400" dirty="0" smtClean="0"/>
              <a:t>reflektování vlastního čtenářského záměru a volba textu, způsobu čtení, strategií a následné vyhodnocování </a:t>
            </a:r>
          </a:p>
          <a:p>
            <a:pPr>
              <a:defRPr/>
            </a:pPr>
            <a:r>
              <a:rPr lang="cs-CZ" u="sng" dirty="0" smtClean="0">
                <a:solidFill>
                  <a:schemeClr val="accent6"/>
                </a:solidFill>
              </a:rPr>
              <a:t>Sdílení</a:t>
            </a:r>
            <a:r>
              <a:rPr lang="cs-CZ" u="sng" dirty="0" smtClean="0"/>
              <a:t> </a:t>
            </a:r>
            <a:r>
              <a:rPr lang="cs-CZ" dirty="0" smtClean="0"/>
              <a:t>– </a:t>
            </a:r>
            <a:r>
              <a:rPr lang="cs-CZ" sz="2400" dirty="0" smtClean="0"/>
              <a:t>sdílení s ostatními, porovnávání vlastního pochopení textu se společensky sdílenými interpretacemi </a:t>
            </a:r>
          </a:p>
          <a:p>
            <a:pPr>
              <a:defRPr/>
            </a:pPr>
            <a:r>
              <a:rPr lang="cs-CZ" u="sng" dirty="0" smtClean="0">
                <a:solidFill>
                  <a:schemeClr val="accent6"/>
                </a:solidFill>
              </a:rPr>
              <a:t>Aplikace</a:t>
            </a:r>
            <a:r>
              <a:rPr lang="cs-CZ" dirty="0" smtClean="0">
                <a:solidFill>
                  <a:schemeClr val="accent6"/>
                </a:solidFill>
              </a:rPr>
              <a:t> </a:t>
            </a:r>
            <a:r>
              <a:rPr lang="cs-CZ" sz="2600" dirty="0" smtClean="0"/>
              <a:t>– zúročení ve svém životě, k </a:t>
            </a:r>
            <a:r>
              <a:rPr lang="cs-CZ" sz="2600" dirty="0" err="1" smtClean="0"/>
              <a:t>seberozvoji</a:t>
            </a:r>
            <a:endParaRPr lang="cs-CZ" sz="2600" dirty="0" smtClean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122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 – „Rotující flipy“: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Prostudujte si jednotlivé roviny ČG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Rozdělte se do skupin (5 skupin)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Společně přemýšlejte o činnostech a aktivitách v MŠ, které by se vztahovaly k jednotlivým rovinám a podporovaly jejich rozvoj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Tyto činnosti zapisujte fixy na příslušný flip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Prezentace skupin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Společná diskuze a „obohacování se“, sdílení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561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ramotnost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       jako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komplex jazykových </a:t>
            </a:r>
            <a:r>
              <a:rPr lang="cs-CZ" b="1">
                <a:solidFill>
                  <a:schemeClr val="accent6">
                    <a:lumMod val="75000"/>
                  </a:schemeClr>
                </a:solidFill>
              </a:rPr>
              <a:t>kompetencí </a:t>
            </a:r>
            <a:r>
              <a:rPr lang="cs-CZ" b="1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čtení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psaní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m</a:t>
            </a:r>
            <a:r>
              <a:rPr lang="cs-CZ" dirty="0" smtClean="0"/>
              <a:t>luvení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n</a:t>
            </a:r>
            <a:r>
              <a:rPr lang="cs-CZ" dirty="0" smtClean="0"/>
              <a:t>aslouchání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vyjadřování (se)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myšlení </a:t>
            </a:r>
          </a:p>
          <a:p>
            <a:pPr marL="0" indent="0">
              <a:buNone/>
            </a:pPr>
            <a:r>
              <a:rPr lang="cs-CZ" dirty="0" smtClean="0"/>
              <a:t>s </a:t>
            </a:r>
            <a:r>
              <a:rPr lang="cs-CZ" dirty="0"/>
              <a:t>důrazem na komunikační, expresivní, poznávací funkce…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9792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Etapy rozvoje čtenářské gramotnosti:</a:t>
            </a:r>
            <a:br>
              <a:rPr lang="cs-CZ" dirty="0" smtClean="0"/>
            </a:br>
            <a:r>
              <a:rPr lang="cs-CZ" sz="2000" dirty="0" smtClean="0"/>
              <a:t>(ONTOGENETICKÉ HLEDISKO)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cs-CZ" b="1" dirty="0" err="1" smtClean="0">
                <a:solidFill>
                  <a:srgbClr val="00B050"/>
                </a:solidFill>
              </a:rPr>
              <a:t>Pregramotnost</a:t>
            </a:r>
            <a:r>
              <a:rPr lang="cs-CZ" b="1" dirty="0" smtClean="0">
                <a:solidFill>
                  <a:srgbClr val="00B050"/>
                </a:solidFill>
              </a:rPr>
              <a:t>, </a:t>
            </a:r>
            <a:r>
              <a:rPr lang="cs-CZ" b="1" dirty="0" err="1" smtClean="0">
                <a:solidFill>
                  <a:srgbClr val="00B050"/>
                </a:solidFill>
              </a:rPr>
              <a:t>emergentní</a:t>
            </a:r>
            <a:r>
              <a:rPr lang="cs-CZ" b="1" dirty="0" smtClean="0">
                <a:solidFill>
                  <a:srgbClr val="00B050"/>
                </a:solidFill>
              </a:rPr>
              <a:t> gramotnost, spontánní gramotnosti</a:t>
            </a:r>
            <a:r>
              <a:rPr lang="cs-CZ" dirty="0" smtClean="0">
                <a:solidFill>
                  <a:srgbClr val="00B050"/>
                </a:solidFill>
              </a:rPr>
              <a:t> :  1. rok – zahájení školní docházky </a:t>
            </a:r>
          </a:p>
          <a:p>
            <a:pPr marL="514350" indent="-514350">
              <a:buAutoNum type="arabicPeriod"/>
            </a:pPr>
            <a:r>
              <a:rPr lang="cs-CZ" b="1" dirty="0" smtClean="0">
                <a:solidFill>
                  <a:srgbClr val="0070C0"/>
                </a:solidFill>
              </a:rPr>
              <a:t>Čtenářské gramotnost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      a) Počáteční, bazální, elementární: 1.-2. (3.) r. 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      b) Rozvinutá základní gramotnost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3. </a:t>
            </a:r>
            <a:r>
              <a:rPr lang="cs-CZ" b="1" dirty="0" smtClean="0">
                <a:solidFill>
                  <a:srgbClr val="FF0000"/>
                </a:solidFill>
              </a:rPr>
              <a:t>Funkční gramotnosti </a:t>
            </a:r>
            <a:r>
              <a:rPr lang="cs-CZ" dirty="0" smtClean="0">
                <a:solidFill>
                  <a:srgbClr val="FF0000"/>
                </a:solidFill>
              </a:rPr>
              <a:t>– období dospělosti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000" dirty="0" smtClean="0"/>
              <a:t>Funkční gramotnost je současně etapou, ale také  kvalitou gramotnosti (gramotnost základní x funk</a:t>
            </a:r>
            <a:r>
              <a:rPr lang="cs-CZ" sz="2800" dirty="0" smtClean="0"/>
              <a:t>ční). </a:t>
            </a:r>
          </a:p>
          <a:p>
            <a:pPr marL="0" indent="0">
              <a:buNone/>
            </a:pP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55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</a:rPr>
              <a:t>Zaměřenost předškolní přípravy </a:t>
            </a:r>
            <a:br>
              <a:rPr lang="cs-CZ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= příprava na výuku počátečního čtení a psaní</a:t>
            </a:r>
            <a:endParaRPr lang="cs-CZ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zdokonalování </a:t>
            </a:r>
            <a:r>
              <a:rPr lang="cs-CZ" dirty="0" err="1" smtClean="0"/>
              <a:t>grafomotorických</a:t>
            </a:r>
            <a:r>
              <a:rPr lang="cs-CZ" dirty="0" smtClean="0"/>
              <a:t> schopností (cviky na jemnou motoriku + podpora vlastní tvořivosti dětí). 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Rozvoj vizuálně-percepčních a fonologických schopností 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Rozvoj paměti (vizuální, sluchové)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Podpora pravolevé orientace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Rozvoj slovní zásoby, vyjadřovacích schopností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Aktivní naslouchání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Porozumění obsahu řeči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Vztah ke knížkám, textům, rozvoj čtenářství</a:t>
            </a:r>
          </a:p>
          <a:p>
            <a:pPr marL="0" indent="0">
              <a:buNone/>
            </a:pPr>
            <a:r>
              <a:rPr lang="cs-CZ" sz="2600" dirty="0"/>
              <a:t>(ne systematická výuka čtení, ale </a:t>
            </a:r>
            <a:r>
              <a:rPr lang="cs-CZ" sz="2600" b="1" dirty="0"/>
              <a:t>rozvíjení všech důležitých percepčních a poznávacích funkcí pro čtení, psaní a čtenářství v kontextu emočního a sociálního </a:t>
            </a:r>
            <a:r>
              <a:rPr lang="cs-CZ" sz="2600" b="1" dirty="0" smtClean="0"/>
              <a:t>rozvoje). </a:t>
            </a:r>
            <a:endParaRPr lang="cs-CZ" sz="2600" b="1" dirty="0"/>
          </a:p>
          <a:p>
            <a:pPr>
              <a:buFont typeface="Wingdings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1158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Koncepce </a:t>
            </a: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„spontánně se vytvářející gramotnosti“ </a:t>
            </a:r>
            <a:b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Dítě nabývá své </a:t>
            </a:r>
            <a:r>
              <a:rPr lang="cs-CZ" dirty="0" err="1" smtClean="0"/>
              <a:t>gramotnostní</a:t>
            </a:r>
            <a:r>
              <a:rPr lang="cs-CZ" dirty="0" smtClean="0"/>
              <a:t> dovednosti </a:t>
            </a:r>
            <a:r>
              <a:rPr lang="cs-CZ" b="1" dirty="0" smtClean="0"/>
              <a:t>vlastní aktivitou (zkušeností) spontánně, v interakci se svým okolím (analogie s mluvenou řečí) </a:t>
            </a:r>
          </a:p>
          <a:p>
            <a:r>
              <a:rPr lang="cs-CZ" dirty="0" smtClean="0"/>
              <a:t>Dítě </a:t>
            </a:r>
            <a:r>
              <a:rPr lang="cs-CZ" dirty="0"/>
              <a:t>si </a:t>
            </a:r>
            <a:r>
              <a:rPr lang="cs-CZ" u="sng" dirty="0"/>
              <a:t>vytváří hypotézy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o funkci i formě </a:t>
            </a:r>
            <a:r>
              <a:rPr lang="cs-CZ" dirty="0"/>
              <a:t>psané </a:t>
            </a:r>
            <a:r>
              <a:rPr lang="cs-CZ" dirty="0" smtClean="0"/>
              <a:t>řeči</a:t>
            </a:r>
          </a:p>
          <a:p>
            <a:r>
              <a:rPr lang="cs-CZ" dirty="0"/>
              <a:t>Začínají chápat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komunikační a expresivní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funkci</a:t>
            </a:r>
          </a:p>
          <a:p>
            <a:r>
              <a:rPr lang="cs-CZ" dirty="0" smtClean="0"/>
              <a:t>Pokoušejí se o čtení a psaní – </a:t>
            </a:r>
            <a:r>
              <a:rPr lang="cs-CZ" b="1" dirty="0" smtClean="0"/>
              <a:t>objevují </a:t>
            </a:r>
          </a:p>
          <a:p>
            <a:r>
              <a:rPr lang="cs-CZ" dirty="0" smtClean="0"/>
              <a:t>„Čtou“ obrazy slov či poznávají některá písmena</a:t>
            </a:r>
          </a:p>
          <a:p>
            <a:r>
              <a:rPr lang="cs-CZ" dirty="0" smtClean="0"/>
              <a:t>Pokoušejí se „psát“</a:t>
            </a:r>
          </a:p>
          <a:p>
            <a:r>
              <a:rPr lang="cs-CZ" dirty="0" smtClean="0"/>
              <a:t>Reagovat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na individuální potřeby, možnost volby</a:t>
            </a: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Podpora přirozeného zájmu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dítěte o psanou řeč!!!</a:t>
            </a:r>
          </a:p>
          <a:p>
            <a:r>
              <a:rPr lang="cs-CZ" dirty="0"/>
              <a:t>Důležité </a:t>
            </a:r>
            <a:r>
              <a:rPr lang="cs-CZ" b="1" dirty="0">
                <a:solidFill>
                  <a:srgbClr val="FF0000"/>
                </a:solidFill>
              </a:rPr>
              <a:t>literárně bohaté a podnětné </a:t>
            </a:r>
            <a:r>
              <a:rPr lang="cs-CZ" b="1" dirty="0" smtClean="0">
                <a:solidFill>
                  <a:srgbClr val="FF0000"/>
                </a:solidFill>
              </a:rPr>
              <a:t>prostředí!!!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7528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Psychogenetická teorie E. </a:t>
            </a:r>
            <a:r>
              <a:rPr lang="cs-CZ" sz="3600" dirty="0" err="1" smtClean="0"/>
              <a:t>Ferreirové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(teorie konceptualizace psané řeči)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 smtClean="0"/>
              <a:t>1. Etapa </a:t>
            </a:r>
            <a:r>
              <a:rPr lang="cs-CZ" sz="2800" b="1" dirty="0" err="1" smtClean="0"/>
              <a:t>presylabická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i="1" dirty="0" smtClean="0"/>
              <a:t>Dítě rozlišuje obrázek a text. Zkoumá, k čemu písmo slouží (funkci). Napodobuje psaní. Dítě zapisuje mluvená slova bez ohledu na jejich fonetickou strukturu slova („malé slovo, musí zanechávat krátkou stopu“ </a:t>
            </a:r>
            <a:r>
              <a:rPr lang="cs-CZ" sz="2800" b="1" dirty="0" smtClean="0">
                <a:sym typeface="Wingdings" panose="05000000000000000000" pitchFamily="2" charset="2"/>
              </a:rPr>
              <a:t>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2. Etapa sylabická</a:t>
            </a:r>
          </a:p>
          <a:p>
            <a:pPr marL="0" indent="0">
              <a:buNone/>
            </a:pPr>
            <a:r>
              <a:rPr lang="cs-CZ" sz="2800" i="1" dirty="0" smtClean="0"/>
              <a:t>Dítě si uvědomuje vztah mezi počtem hlásek a počtem písmen = znaky pro jednotlivé slabiky</a:t>
            </a:r>
          </a:p>
          <a:p>
            <a:pPr marL="0" indent="0">
              <a:buNone/>
            </a:pPr>
            <a:r>
              <a:rPr lang="cs-CZ" sz="2800" b="1" dirty="0" smtClean="0"/>
              <a:t>3. Etapa alfabetická</a:t>
            </a:r>
          </a:p>
          <a:p>
            <a:pPr marL="0" indent="0">
              <a:buNone/>
            </a:pPr>
            <a:r>
              <a:rPr lang="cs-CZ" sz="2800" i="1" dirty="0" smtClean="0"/>
              <a:t>Dítě používá znaky pro jednotlivé hlásky. </a:t>
            </a:r>
          </a:p>
          <a:p>
            <a:pPr marL="0" indent="0">
              <a:buNone/>
            </a:pPr>
            <a:endParaRPr lang="cs-CZ" sz="2800" i="1" dirty="0"/>
          </a:p>
          <a:p>
            <a:pPr marL="0" indent="0">
              <a:buNone/>
            </a:pP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460344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Celostní princip v rozvoji </a:t>
            </a:r>
            <a:r>
              <a:rPr lang="cs-CZ" sz="3600" dirty="0" err="1" smtClean="0">
                <a:solidFill>
                  <a:schemeClr val="accent6">
                    <a:lumMod val="75000"/>
                  </a:schemeClr>
                </a:solidFill>
              </a:rPr>
              <a:t>pregramotnosti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69160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Pregramotnost</a:t>
            </a:r>
            <a:r>
              <a:rPr lang="cs-CZ" sz="2800" dirty="0" smtClean="0"/>
              <a:t> je rozvíjena komplexně </a:t>
            </a:r>
            <a:r>
              <a:rPr lang="cs-CZ" sz="2800" b="1" dirty="0" smtClean="0"/>
              <a:t>ve všech složkách</a:t>
            </a:r>
            <a:r>
              <a:rPr lang="cs-CZ" sz="2800" dirty="0" smtClean="0"/>
              <a:t> </a:t>
            </a:r>
            <a:r>
              <a:rPr lang="cs-CZ" sz="2000" dirty="0" smtClean="0"/>
              <a:t>(čtení, psaní, mluvení, naslouchání, myšlení)</a:t>
            </a:r>
            <a:r>
              <a:rPr lang="cs-CZ" dirty="0" smtClean="0"/>
              <a:t>, </a:t>
            </a:r>
            <a:r>
              <a:rPr lang="cs-CZ" sz="2800" dirty="0" smtClean="0"/>
              <a:t>ale i v </a:t>
            </a:r>
            <a:r>
              <a:rPr lang="cs-CZ" sz="2800" b="1" dirty="0" smtClean="0"/>
              <a:t>předpokladech pro jednotlivé složky</a:t>
            </a:r>
            <a:r>
              <a:rPr lang="cs-CZ" sz="2400" dirty="0" smtClean="0"/>
              <a:t>!</a:t>
            </a:r>
          </a:p>
          <a:p>
            <a:r>
              <a:rPr lang="cs-CZ" sz="2800" dirty="0" smtClean="0"/>
              <a:t>Rozvoj celé osobnosti dítěte (poznávací, jazykové, emocionální, volní)</a:t>
            </a:r>
          </a:p>
          <a:p>
            <a:r>
              <a:rPr lang="cs-CZ" sz="2800" dirty="0" smtClean="0"/>
              <a:t>Zasazení </a:t>
            </a:r>
            <a:r>
              <a:rPr lang="cs-CZ" sz="2800" dirty="0" err="1" smtClean="0"/>
              <a:t>gramotnostních</a:t>
            </a:r>
            <a:r>
              <a:rPr lang="cs-CZ" sz="2800" dirty="0" smtClean="0"/>
              <a:t> dovedností do kontextu životních situacích – rozvíjena „za chodu“, v procesu smysluplného používání. </a:t>
            </a:r>
          </a:p>
          <a:p>
            <a:pPr marL="0" indent="0">
              <a:buNone/>
            </a:pPr>
            <a:r>
              <a:rPr lang="cs-CZ" sz="2400" dirty="0" smtClean="0"/>
              <a:t>Vzdělávací program Začít spolu  </a:t>
            </a:r>
            <a:r>
              <a:rPr lang="cs-CZ" sz="2400" dirty="0" smtClean="0">
                <a:solidFill>
                  <a:srgbClr val="0070C0"/>
                </a:solidFill>
              </a:rPr>
              <a:t>www.stepbystepcr.cz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Kritické myšlení </a:t>
            </a:r>
            <a:r>
              <a:rPr lang="cs-CZ" sz="2400" dirty="0" smtClean="0">
                <a:solidFill>
                  <a:srgbClr val="0070C0"/>
                </a:solidFill>
              </a:rPr>
              <a:t>www.kritickemysleni.cz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09602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Mapy učebního pokroku ve čtenářství (MUP)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Vzdělávací mapy neboli vývojová kontinua jsou nástrojem, který slouží k monitoringu individuálního učebního pokroku žáka. Díky nim je možné zjistit, kde se v dané učební oblasti žák momentálně nachází, identifikovat žádoucí učební cíl, vybrat k němu vhodnou cestu a uvědomit si, co jej během této cesty čeká, co vše musí zvládnout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 smtClean="0"/>
              <a:t>Nový Zéland, Ontario, UK, Austrálie, Singapur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00B0F0"/>
                </a:solidFill>
              </a:rPr>
              <a:t>http://www.pomahameskolam.cz/index.php?page=194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rgbClr val="00B0F0"/>
                </a:solidFill>
              </a:rPr>
              <a:t>http://mup.scio.cz/News/Item/4258?name=co-jsou-mapy-ucebniho-pokroku</a:t>
            </a:r>
            <a:endParaRPr lang="cs-CZ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23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0070C0"/>
                </a:solidFill>
              </a:rPr>
              <a:t>Cíle bloku: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81399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Seznámit se různým definicím a současnému pojetí ČG a </a:t>
            </a:r>
            <a:r>
              <a:rPr lang="cs-CZ" sz="3000" dirty="0" err="1" smtClean="0">
                <a:solidFill>
                  <a:srgbClr val="0070C0"/>
                </a:solidFill>
              </a:rPr>
              <a:t>pregramotnosti</a:t>
            </a:r>
            <a:endParaRPr lang="cs-CZ" sz="30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Promyslet aktivity v MŠ, které podporují rozvoj jednotlivých složek gramotnosti</a:t>
            </a:r>
          </a:p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Představit diagnostická portfolia pro 1. ročník ZŠ  </a:t>
            </a:r>
          </a:p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Představit MUP ve čtení a čtenářství</a:t>
            </a:r>
          </a:p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Představit koncepci spontánního rozvoje gramotnosti </a:t>
            </a:r>
          </a:p>
          <a:p>
            <a:pPr marL="0" indent="0">
              <a:buNone/>
            </a:pPr>
            <a:r>
              <a:rPr lang="cs-CZ" sz="3000" dirty="0" smtClean="0">
                <a:solidFill>
                  <a:srgbClr val="0070C0"/>
                </a:solidFill>
              </a:rPr>
              <a:t>    (přístupy k výuce čtení a psaní v předškolním věku)</a:t>
            </a:r>
          </a:p>
          <a:p>
            <a:pPr>
              <a:buFont typeface="Wingdings" pitchFamily="2" charset="2"/>
              <a:buChar char="§"/>
            </a:pPr>
            <a:r>
              <a:rPr lang="cs-CZ" sz="3000" dirty="0" smtClean="0">
                <a:solidFill>
                  <a:srgbClr val="0070C0"/>
                </a:solidFill>
              </a:rPr>
              <a:t>Prezentovat přístup, respektující spontánní rozvoj gramotnosti (z praxe)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4768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Rozvoj </a:t>
            </a:r>
            <a:r>
              <a:rPr lang="cs-CZ" b="1" dirty="0"/>
              <a:t>čtenářských kompetencí v prostředí inkluzivní </a:t>
            </a:r>
            <a:r>
              <a:rPr lang="cs-CZ" b="1" dirty="0" smtClean="0"/>
              <a:t>školy</a:t>
            </a:r>
            <a:br>
              <a:rPr lang="cs-CZ" b="1" dirty="0" smtClean="0"/>
            </a:br>
            <a:r>
              <a:rPr lang="cs-CZ" i="1" dirty="0" err="1" smtClean="0"/>
              <a:t>Development</a:t>
            </a:r>
            <a:r>
              <a:rPr lang="cs-CZ" i="1" dirty="0" smtClean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reading</a:t>
            </a:r>
            <a:r>
              <a:rPr lang="cs-CZ" i="1" dirty="0"/>
              <a:t> </a:t>
            </a:r>
            <a:r>
              <a:rPr lang="cs-CZ" i="1" dirty="0" err="1"/>
              <a:t>literacy</a:t>
            </a:r>
            <a:r>
              <a:rPr lang="cs-CZ" i="1" dirty="0"/>
              <a:t> </a:t>
            </a:r>
            <a:r>
              <a:rPr lang="cs-CZ" i="1" dirty="0" err="1"/>
              <a:t>competencies</a:t>
            </a:r>
            <a:r>
              <a:rPr lang="cs-CZ" i="1" dirty="0"/>
              <a:t> in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inclusive</a:t>
            </a:r>
            <a:r>
              <a:rPr lang="cs-CZ" i="1" dirty="0"/>
              <a:t> </a:t>
            </a:r>
            <a:r>
              <a:rPr lang="cs-CZ" i="1" dirty="0" err="1"/>
              <a:t>education</a:t>
            </a:r>
            <a:r>
              <a:rPr lang="cs-CZ" i="1" dirty="0"/>
              <a:t/>
            </a:r>
            <a:br>
              <a:rPr lang="cs-CZ" i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b="1" dirty="0"/>
              <a:t>Evaluační nástroje pro hodnocení čtenářských kompetencí</a:t>
            </a:r>
          </a:p>
          <a:p>
            <a:pPr marL="0" indent="0">
              <a:buNone/>
            </a:pPr>
            <a:r>
              <a:rPr lang="cs-CZ" dirty="0" smtClean="0"/>
              <a:t>               </a:t>
            </a:r>
            <a:r>
              <a:rPr lang="cs-CZ" dirty="0" smtClean="0">
                <a:hlinkClick r:id="rId2"/>
              </a:rPr>
              <a:t>http://www.cteme.eu/?link=28</a:t>
            </a:r>
            <a:endParaRPr lang="cs-CZ" dirty="0" smtClean="0"/>
          </a:p>
          <a:p>
            <a:pPr marL="0" indent="0">
              <a:buNone/>
            </a:pPr>
            <a:r>
              <a:rPr lang="cs-CZ" sz="2800" dirty="0" smtClean="0"/>
              <a:t>      </a:t>
            </a:r>
            <a:r>
              <a:rPr lang="cs-CZ" sz="2800" b="1" dirty="0" smtClean="0">
                <a:solidFill>
                  <a:srgbClr val="FF0000"/>
                </a:solidFill>
              </a:rPr>
              <a:t>Prohlížení diagnostických portfolií ve skupinách 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89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500" b="1" dirty="0" smtClean="0"/>
              <a:t>Rozvoj čtenářských kompetencí v prostředí inkluzivní školy </a:t>
            </a:r>
            <a:r>
              <a:rPr lang="cs-CZ" dirty="0" smtClean="0"/>
              <a:t>– </a:t>
            </a:r>
            <a:r>
              <a:rPr lang="cs-CZ" b="1" dirty="0" smtClean="0"/>
              <a:t>Projekt  </a:t>
            </a:r>
            <a:r>
              <a:rPr lang="cs-CZ" b="1" dirty="0" err="1" smtClean="0"/>
              <a:t>PedF</a:t>
            </a:r>
            <a:r>
              <a:rPr lang="cs-CZ" b="1" dirty="0" smtClean="0"/>
              <a:t> UK Praha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www.cteme.eu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Evaluační </a:t>
            </a:r>
            <a:r>
              <a:rPr lang="cs-CZ" b="1" smtClean="0"/>
              <a:t>nástroje : </a:t>
            </a:r>
            <a:r>
              <a:rPr lang="cs-CZ" dirty="0">
                <a:hlinkClick r:id="rId3"/>
              </a:rPr>
              <a:t>http://www.cteme.eu/?link=28</a:t>
            </a: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Diagnostická portfolia pro sledování vývoje čtenářských dovedností žáků</a:t>
            </a:r>
          </a:p>
          <a:p>
            <a:r>
              <a:rPr lang="cs-CZ" dirty="0" smtClean="0"/>
              <a:t>Analyticko-syntetická metoda</a:t>
            </a:r>
          </a:p>
          <a:p>
            <a:r>
              <a:rPr lang="cs-CZ" dirty="0" smtClean="0"/>
              <a:t>Genetická metoda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415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Doporučená literatura (1):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1800" dirty="0"/>
              <a:t>BEDNÁŘOVÁ, Jiřina a ŠMARDOVÁ, Vlasta (2011). Školní zralost. Co by mělo umět dítě před vstupem do školy. Brno: </a:t>
            </a:r>
            <a:r>
              <a:rPr lang="cs-CZ" sz="1800" dirty="0" err="1"/>
              <a:t>Computer</a:t>
            </a:r>
            <a:r>
              <a:rPr lang="cs-CZ" sz="1800" dirty="0"/>
              <a:t> </a:t>
            </a:r>
            <a:r>
              <a:rPr lang="cs-CZ" sz="1800" dirty="0" err="1"/>
              <a:t>Press</a:t>
            </a:r>
            <a:r>
              <a:rPr lang="cs-CZ" sz="1800" dirty="0"/>
              <a:t>. </a:t>
            </a:r>
            <a:endParaRPr lang="cs-CZ" sz="1800" dirty="0" smtClean="0"/>
          </a:p>
          <a:p>
            <a:r>
              <a:rPr lang="cs-CZ" sz="1800" dirty="0"/>
              <a:t>DOLEŽALOVÁ, Jana (2010). Rozvoj </a:t>
            </a:r>
            <a:r>
              <a:rPr lang="cs-CZ" sz="1800" dirty="0" err="1"/>
              <a:t>grafomotoriky</a:t>
            </a:r>
            <a:r>
              <a:rPr lang="cs-CZ" sz="1800" dirty="0"/>
              <a:t> v projektech. Praha: Portál</a:t>
            </a:r>
            <a:r>
              <a:rPr lang="cs-CZ" sz="1800" dirty="0" smtClean="0"/>
              <a:t>.</a:t>
            </a:r>
            <a:endParaRPr lang="cs-CZ" sz="1800" dirty="0"/>
          </a:p>
          <a:p>
            <a:pPr lvl="0"/>
            <a:r>
              <a:rPr lang="cs-CZ" sz="1800" dirty="0"/>
              <a:t>GAVORA, Peter a KRČMÁRIKOVÁ, Mária (1998). </a:t>
            </a:r>
            <a:r>
              <a:rPr lang="cs-CZ" sz="1800" dirty="0" err="1"/>
              <a:t>Detske</a:t>
            </a:r>
            <a:r>
              <a:rPr lang="cs-CZ" sz="1800" dirty="0"/>
              <a:t> </a:t>
            </a:r>
            <a:r>
              <a:rPr lang="cs-CZ" sz="1800" dirty="0" err="1"/>
              <a:t>predstavy</a:t>
            </a:r>
            <a:r>
              <a:rPr lang="cs-CZ" sz="1800" dirty="0"/>
              <a:t> o gramotnosti. In: MAREŠ, J; SVATOŠ, T. (</a:t>
            </a:r>
            <a:r>
              <a:rPr lang="cs-CZ" sz="1800" dirty="0" err="1"/>
              <a:t>ed</a:t>
            </a:r>
            <a:r>
              <a:rPr lang="cs-CZ" sz="1800" dirty="0"/>
              <a:t>). Novinky v pedagogické a školní psychologii. Zlín: Asociace školní psychologie ČR a SR. Lingua</a:t>
            </a:r>
            <a:r>
              <a:rPr lang="cs-CZ" sz="1800" dirty="0" smtClean="0"/>
              <a:t>.</a:t>
            </a:r>
            <a:r>
              <a:rPr lang="cs-CZ" sz="1800" dirty="0"/>
              <a:t> </a:t>
            </a:r>
            <a:endParaRPr lang="cs-CZ" sz="1800" dirty="0" smtClean="0"/>
          </a:p>
          <a:p>
            <a:pPr lvl="0"/>
            <a:r>
              <a:rPr lang="cs-CZ" sz="1800" dirty="0" smtClean="0"/>
              <a:t>GARDOŠOVÁ</a:t>
            </a:r>
            <a:r>
              <a:rPr lang="cs-CZ" sz="1800" dirty="0"/>
              <a:t>, Juliana a DUJKOVÁ, Lenka (2003). Začít spolu – Vzdělávací program. Metodický průvodce pro předškolní vzdělávání. Praha: Portál. </a:t>
            </a:r>
            <a:endParaRPr lang="cs-CZ" sz="1800" dirty="0" smtClean="0"/>
          </a:p>
          <a:p>
            <a:r>
              <a:rPr lang="cs-CZ" sz="1800" dirty="0"/>
              <a:t>KOŠŤÁLOVÁ, Hana (2010). MUP neboli mapa učebního pokroku. Kritické listy, č. 40, s. 17–19.  </a:t>
            </a:r>
          </a:p>
          <a:p>
            <a:r>
              <a:rPr lang="cs-CZ" sz="1800" dirty="0"/>
              <a:t>KRATOCHVÍLOVÁ, Ivana (2010). Australské vývojové kontinuum – 1. díl – Úvod. In: Čtenářská gramotnost a projektové vyučování [online]. Jul 20, 2010[cit. 2013-04-18]. Dostupné z: </a:t>
            </a:r>
            <a:r>
              <a:rPr lang="cs-CZ" sz="1800" u="sng" dirty="0">
                <a:hlinkClick r:id="rId2"/>
              </a:rPr>
              <a:t>http://www.ctenarska-gramotnost.cz/ctenarska-gramotnost/cg-zahranici/australske-kontinuum-cteni-1</a:t>
            </a:r>
            <a:endParaRPr lang="cs-CZ" sz="1800" dirty="0"/>
          </a:p>
          <a:p>
            <a:r>
              <a:rPr lang="cs-CZ" sz="1800" dirty="0"/>
              <a:t>OPRAVILOVÁ, Eva (2001). Pojetí, smysl a základní orientace předškolní výchovy. In: KOLLÁRIKOVÁ, Z.; PUPALA, B. (</a:t>
            </a:r>
            <a:r>
              <a:rPr lang="cs-CZ" sz="1800" dirty="0" err="1"/>
              <a:t>eds</a:t>
            </a:r>
            <a:r>
              <a:rPr lang="cs-CZ" sz="1800" dirty="0"/>
              <a:t>.). Předškolní a primární pedagogika. Praha: Portál.  </a:t>
            </a:r>
          </a:p>
          <a:p>
            <a:pPr lvl="0"/>
            <a:endParaRPr lang="cs-CZ" sz="18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174541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Doporučená literatura </a:t>
            </a:r>
            <a:r>
              <a:rPr lang="cs-CZ" sz="4000" dirty="0" smtClean="0"/>
              <a:t>(2):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000" dirty="0"/>
              <a:t>VYKOUKALOVÁ Věra a WILDOVÁ, Radka (2013). Rozvoj čtenářské gramotnosti v primární škole. Praha: </a:t>
            </a:r>
            <a:r>
              <a:rPr lang="cs-CZ" sz="2000" dirty="0" err="1"/>
              <a:t>PedF</a:t>
            </a:r>
            <a:r>
              <a:rPr lang="cs-CZ" sz="2000" dirty="0"/>
              <a:t> UK. </a:t>
            </a:r>
          </a:p>
          <a:p>
            <a:pPr lvl="0"/>
            <a:r>
              <a:rPr lang="cs-CZ" sz="2000" dirty="0"/>
              <a:t>VIKTOROVÁ, Ida (2003). Psychogenetická teorie Emilie </a:t>
            </a:r>
            <a:r>
              <a:rPr lang="cs-CZ" sz="2000" dirty="0" err="1"/>
              <a:t>Ferreirové</a:t>
            </a:r>
            <a:r>
              <a:rPr lang="cs-CZ" sz="2000" dirty="0"/>
              <a:t>. In: GAVORA, P; ZÁPOTOČNÁ, O. a kol. </a:t>
            </a:r>
            <a:r>
              <a:rPr lang="cs-CZ" sz="2000" dirty="0" err="1"/>
              <a:t>Gramotnosť</a:t>
            </a:r>
            <a:r>
              <a:rPr lang="cs-CZ" sz="2000" dirty="0"/>
              <a:t>. Vývin a možnosti jej didaktického </a:t>
            </a:r>
            <a:r>
              <a:rPr lang="cs-CZ" sz="2000" dirty="0" err="1"/>
              <a:t>usmerňovanie</a:t>
            </a:r>
            <a:r>
              <a:rPr lang="cs-CZ" sz="2000" dirty="0"/>
              <a:t>. Bratislava: Universita Komenského Bratislava. </a:t>
            </a:r>
          </a:p>
          <a:p>
            <a:pPr lvl="0"/>
            <a:r>
              <a:rPr lang="cs-CZ" sz="2000" dirty="0"/>
              <a:t>WILDOVÁ, Radka (2005a). Rozvoj počáteční čtenářské gramotnosti. Praha: </a:t>
            </a:r>
            <a:r>
              <a:rPr lang="cs-CZ" sz="2000" dirty="0" err="1"/>
              <a:t>PedF</a:t>
            </a:r>
            <a:r>
              <a:rPr lang="cs-CZ" sz="2000" dirty="0"/>
              <a:t> UK. </a:t>
            </a:r>
          </a:p>
          <a:p>
            <a:pPr lvl="0"/>
            <a:r>
              <a:rPr lang="cs-CZ" sz="2000" dirty="0"/>
              <a:t>WILDOVÁ, Radka (2012). Rozvoj </a:t>
            </a:r>
            <a:r>
              <a:rPr lang="cs-CZ" sz="2000" dirty="0" err="1"/>
              <a:t>pregramotnosti</a:t>
            </a:r>
            <a:r>
              <a:rPr lang="cs-CZ" sz="2000" dirty="0"/>
              <a:t> a počáteční čtenářské gramotnosti v kurikulu evropských zemí. Pedagogika. č. 1–2, s. 10–21.</a:t>
            </a:r>
          </a:p>
          <a:p>
            <a:pPr lvl="0"/>
            <a:r>
              <a:rPr lang="cs-CZ" sz="2000" dirty="0"/>
              <a:t>ZÁPOTOČNÁ, Olga (2001). Rozvoj </a:t>
            </a:r>
            <a:r>
              <a:rPr lang="cs-CZ" sz="2000" dirty="0" err="1"/>
              <a:t>počiatočnej</a:t>
            </a:r>
            <a:r>
              <a:rPr lang="cs-CZ" sz="2000" dirty="0"/>
              <a:t> </a:t>
            </a:r>
            <a:r>
              <a:rPr lang="cs-CZ" sz="2000" dirty="0" err="1"/>
              <a:t>literárnej</a:t>
            </a:r>
            <a:r>
              <a:rPr lang="cs-CZ" sz="2000" dirty="0"/>
              <a:t> gramotnosti: In: KOLLÁRIKOVÁ, Z.; PUPALA, B. Předškolní a primární pedagogika</a:t>
            </a:r>
            <a:r>
              <a:rPr lang="cs-CZ" sz="2000" i="1" dirty="0"/>
              <a:t>.</a:t>
            </a:r>
            <a:r>
              <a:rPr lang="cs-CZ" sz="2000" dirty="0"/>
              <a:t> Praha: Portál.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61727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Něco o mě…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cs-CZ" sz="2800" dirty="0" smtClean="0"/>
              <a:t>Projekt </a:t>
            </a:r>
            <a:r>
              <a:rPr lang="cs-CZ" sz="2800" dirty="0" err="1" smtClean="0"/>
              <a:t>PedF</a:t>
            </a:r>
            <a:r>
              <a:rPr lang="cs-CZ" sz="2800" dirty="0" smtClean="0"/>
              <a:t> UK Praha – </a:t>
            </a:r>
            <a:r>
              <a:rPr lang="cs-CZ" sz="2800" dirty="0" smtClean="0">
                <a:solidFill>
                  <a:srgbClr val="0070C0"/>
                </a:solidFill>
              </a:rPr>
              <a:t>Rozvoj čtenářských kompetencí v prostředí inkluzivní školy</a:t>
            </a:r>
            <a:r>
              <a:rPr lang="cs-CZ" sz="2800" dirty="0" smtClean="0"/>
              <a:t>, KA1 a KA3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Projekt Pomáháme školám k úspěchu – vytváření </a:t>
            </a:r>
            <a:r>
              <a:rPr lang="cs-CZ" sz="2800" dirty="0" smtClean="0">
                <a:solidFill>
                  <a:srgbClr val="0070C0"/>
                </a:solidFill>
              </a:rPr>
              <a:t>map učebního pokroku (MUP)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Spolupráce s NÚV na </a:t>
            </a:r>
            <a:r>
              <a:rPr lang="cs-CZ" sz="2800" dirty="0" smtClean="0">
                <a:solidFill>
                  <a:srgbClr val="0070C0"/>
                </a:solidFill>
              </a:rPr>
              <a:t>„</a:t>
            </a:r>
            <a:r>
              <a:rPr lang="cs-CZ" sz="2800" dirty="0" err="1">
                <a:solidFill>
                  <a:srgbClr val="0070C0"/>
                </a:solidFill>
              </a:rPr>
              <a:t>M</a:t>
            </a:r>
            <a:r>
              <a:rPr lang="cs-CZ" sz="2800" dirty="0" err="1" smtClean="0">
                <a:solidFill>
                  <a:srgbClr val="0070C0"/>
                </a:solidFill>
              </a:rPr>
              <a:t>inimetodice</a:t>
            </a:r>
            <a:r>
              <a:rPr lang="cs-CZ" sz="2800" dirty="0" smtClean="0">
                <a:solidFill>
                  <a:srgbClr val="0070C0"/>
                </a:solidFill>
              </a:rPr>
              <a:t> ČG“ pro MŠ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Výuka počátečního čtení a psaní, </a:t>
            </a:r>
            <a:r>
              <a:rPr lang="cs-CZ" sz="2800" dirty="0" smtClean="0">
                <a:solidFill>
                  <a:srgbClr val="0070C0"/>
                </a:solidFill>
              </a:rPr>
              <a:t>Analyticko-syntetická metoda v modifikovaném pojetí </a:t>
            </a:r>
            <a:r>
              <a:rPr lang="cs-CZ" sz="2800" dirty="0" smtClean="0"/>
              <a:t>(dizertační práce, semináře)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0070C0"/>
                </a:solidFill>
              </a:rPr>
              <a:t>Lili a Vili v 1. třídě </a:t>
            </a:r>
            <a:r>
              <a:rPr lang="cs-CZ" sz="2800" dirty="0" smtClean="0"/>
              <a:t>(soubor pro výuku GM, </a:t>
            </a:r>
            <a:r>
              <a:rPr lang="cs-CZ" sz="2800" dirty="0" err="1" smtClean="0"/>
              <a:t>Klett</a:t>
            </a:r>
            <a:r>
              <a:rPr lang="cs-CZ" sz="28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0070C0"/>
                </a:solidFill>
              </a:rPr>
              <a:t>Kompetentní učitel 21. století</a:t>
            </a:r>
            <a:r>
              <a:rPr lang="cs-CZ" sz="2800" dirty="0" smtClean="0"/>
              <a:t> (Step by Step, ČR)</a:t>
            </a:r>
          </a:p>
          <a:p>
            <a:pPr>
              <a:buFont typeface="Wingdings" pitchFamily="2" charset="2"/>
              <a:buChar char="§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9398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ÚKOL: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Přemýšlejte o tom, čím se vyznačuje ten, kdo je „čtenářsky gramotný“? Jaké znalosti a dovednosti ovládá? </a:t>
            </a:r>
            <a:endParaRPr lang="cs-CZ" dirty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   Zapisujte vše, co vás napadne….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Na základě svých zápisů vytvořte definici „čtenářské gramotnosti“ .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„ČG je……“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Porovnejte si své definice ve dvojici. Diskutujte, v čem se definice shodují, v čem odlišují, co je navíc, co chybí….(objasňujte, proč…)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7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ÚKOL: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Pozorně si přečtěte následující definice z různých zdrojů a porovnejte s definicemi vlastními…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Vyhodnoťte, zdali „Vaše definice“ přibližuje svým pojetí některé z definic.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Doplnili byste nyní Vaší definici o další informace?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101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čtenářské gramotnosti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i="1" dirty="0" smtClean="0"/>
              <a:t>„….způsobilost porozumět psanému textu, používat psaný text a přemýšlet o něm za účelem dosažení cílů jedince, rozvoje jeho vědomostí a potenciálu a za účelem jeho aktivní účasti ve společnosti.“</a:t>
            </a:r>
          </a:p>
          <a:p>
            <a:pPr marL="0" indent="0">
              <a:buNone/>
            </a:pPr>
            <a:r>
              <a:rPr lang="cs-CZ" sz="2400" i="1" dirty="0" smtClean="0"/>
              <a:t>(definice ČG podle výzkumu PISA 2000)</a:t>
            </a:r>
          </a:p>
          <a:p>
            <a:pPr marL="0" indent="0">
              <a:buNone/>
            </a:pPr>
            <a:endParaRPr lang="cs-CZ" sz="2400" i="1" dirty="0" smtClean="0"/>
          </a:p>
          <a:p>
            <a:pPr marL="0" indent="0">
              <a:buNone/>
            </a:pPr>
            <a:r>
              <a:rPr lang="cs-CZ" sz="2400" i="1" dirty="0" smtClean="0"/>
              <a:t>PISA – </a:t>
            </a:r>
            <a:r>
              <a:rPr lang="cs-CZ" sz="2400" i="1" dirty="0" err="1" smtClean="0"/>
              <a:t>Progress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Internationl</a:t>
            </a:r>
            <a:r>
              <a:rPr lang="cs-CZ" sz="2400" i="1" dirty="0" smtClean="0"/>
              <a:t> Student </a:t>
            </a:r>
            <a:r>
              <a:rPr lang="cs-CZ" sz="2400" i="1" dirty="0" err="1" smtClean="0"/>
              <a:t>Assesment</a:t>
            </a:r>
            <a:r>
              <a:rPr lang="cs-CZ" sz="2400" i="1" dirty="0" smtClean="0"/>
              <a:t> - OECD</a:t>
            </a:r>
          </a:p>
          <a:p>
            <a:pPr marL="0" indent="0">
              <a:buNone/>
            </a:pPr>
            <a:r>
              <a:rPr lang="cs-CZ" sz="2400" i="1" dirty="0" smtClean="0"/>
              <a:t>Výzkum se zaměřuje na zjišťování úrovně ČG, MG, </a:t>
            </a:r>
            <a:r>
              <a:rPr lang="cs-CZ" sz="2400" i="1" dirty="0" err="1" smtClean="0"/>
              <a:t>PřG</a:t>
            </a:r>
            <a:r>
              <a:rPr lang="cs-CZ" sz="2400" i="1" dirty="0" smtClean="0"/>
              <a:t> 15letých žáků</a:t>
            </a:r>
          </a:p>
          <a:p>
            <a:pPr marL="0" indent="0">
              <a:buNone/>
            </a:pP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213463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čtenářské gramotnosti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 smtClean="0"/>
              <a:t>„….je komplex znalostí a dovedností jedince, které mu umožňují zacházet s písemnými texty běžně se vyskytujícími v životní praxi (např. jízdní řád, návod na použití výrobku). Jde o dovednosti nejen čtenářské, tj. umět texty přečíst a rozumět jim, ale také o dovednosti vyhledávat a zpracovávat informace obsažené v textu, reprodukovat obsah textu“. </a:t>
            </a:r>
          </a:p>
          <a:p>
            <a:pPr marL="0" indent="0">
              <a:buNone/>
            </a:pPr>
            <a:r>
              <a:rPr lang="cs-CZ" sz="2800" dirty="0" smtClean="0"/>
              <a:t>(Průcha, Walterová, Mareš, 1998)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65959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čtenářské gramotnosti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i="1" dirty="0" smtClean="0"/>
              <a:t>„Schopnost rozumět formám psaného jazyka, které vyžaduje společnost a/nebo které oceňují jednotlivci, a tyto formy používat. Mladí čtenáři mohou odvozovat význam z široké škály textů. Čtou, aby se učili, účastnili společenského života a také pro radost“. 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sz="2600" i="1" dirty="0" smtClean="0"/>
              <a:t>(definice ČG podle výzkumu PIRLS 2001)</a:t>
            </a:r>
          </a:p>
          <a:p>
            <a:pPr marL="0" indent="0">
              <a:buNone/>
            </a:pPr>
            <a:r>
              <a:rPr lang="cs-CZ" sz="2800" i="1" dirty="0" smtClean="0"/>
              <a:t>PIRLS (</a:t>
            </a:r>
            <a:r>
              <a:rPr lang="cs-CZ" sz="2800" i="1" dirty="0" err="1" smtClean="0"/>
              <a:t>Progress</a:t>
            </a:r>
            <a:r>
              <a:rPr lang="cs-CZ" sz="2800" i="1" dirty="0" smtClean="0"/>
              <a:t> in International </a:t>
            </a:r>
            <a:r>
              <a:rPr lang="cs-CZ" sz="2800" i="1" dirty="0" err="1" smtClean="0"/>
              <a:t>Reading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Literacy</a:t>
            </a:r>
            <a:r>
              <a:rPr lang="cs-CZ" sz="2800" i="1" dirty="0" smtClean="0"/>
              <a:t> Study)</a:t>
            </a:r>
          </a:p>
          <a:p>
            <a:pPr marL="0" indent="0">
              <a:buNone/>
            </a:pPr>
            <a:r>
              <a:rPr lang="cs-CZ" sz="2800" i="1" dirty="0" smtClean="0"/>
              <a:t>Výzkum se zaměřuje na zjišťování úrovně čtenářské gramotnosti žáků 4. ročníků ZŠ). 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1451230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Kdo dovede číst a psát?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Formální gramotnost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(základní gramotnost =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„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basic </a:t>
            </a:r>
            <a:r>
              <a:rPr lang="cs-CZ" b="1" dirty="0" err="1">
                <a:solidFill>
                  <a:schemeClr val="accent6">
                    <a:lumMod val="75000"/>
                  </a:schemeClr>
                </a:solidFill>
              </a:rPr>
              <a:t>literacy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“) 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– ovládání grafického kódu     </a:t>
            </a: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Funkční gramotnost = jádro gramotnosti</a:t>
            </a:r>
          </a:p>
          <a:p>
            <a:pPr>
              <a:buFontTx/>
              <a:buChar char="-"/>
            </a:pPr>
            <a:r>
              <a:rPr lang="cs-CZ" dirty="0" smtClean="0"/>
              <a:t>Přečte neznámý text a porozumí jeho obsahu (práce s významy čteného textu) – vstup do „dialogu“ s autorem textu</a:t>
            </a:r>
          </a:p>
          <a:p>
            <a:pPr>
              <a:buFontTx/>
              <a:buChar char="-"/>
            </a:pPr>
            <a:r>
              <a:rPr lang="cs-CZ" dirty="0" smtClean="0"/>
              <a:t>Napíše text a prostřednictvím textu vyjádří myšlenku, názor </a:t>
            </a:r>
          </a:p>
          <a:p>
            <a:pPr>
              <a:buFontTx/>
              <a:buChar char="-"/>
            </a:pPr>
            <a:r>
              <a:rPr lang="cs-CZ" dirty="0" smtClean="0"/>
              <a:t>Vyhledává texty podle svého zájmu (potřeby)</a:t>
            </a:r>
          </a:p>
          <a:p>
            <a:pPr>
              <a:buFontTx/>
              <a:buChar char="-"/>
            </a:pPr>
            <a:r>
              <a:rPr lang="cs-CZ" dirty="0" smtClean="0"/>
              <a:t>Volí správnou strategii, jak text číst (záměr) </a:t>
            </a:r>
          </a:p>
          <a:p>
            <a:pPr>
              <a:buFontTx/>
              <a:buChar char="-"/>
            </a:pPr>
            <a:endParaRPr lang="cs-CZ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0057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1379</Words>
  <Application>Microsoft Office PowerPoint</Application>
  <PresentationFormat>Předvádění na obrazovce (4:3)</PresentationFormat>
  <Paragraphs>157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systému Office</vt:lpstr>
      <vt:lpstr>Rozvíjení čtenářské gramotnosti v předškolním věku</vt:lpstr>
      <vt:lpstr>Cíle bloku:</vt:lpstr>
      <vt:lpstr>Něco o mě… </vt:lpstr>
      <vt:lpstr>ÚKOL:</vt:lpstr>
      <vt:lpstr>ÚKOL:</vt:lpstr>
      <vt:lpstr>Definice čtenářské gramotnosti</vt:lpstr>
      <vt:lpstr>Definice čtenářské gramotnosti</vt:lpstr>
      <vt:lpstr>Definice čtenářské gramotnosti</vt:lpstr>
      <vt:lpstr>Kdo dovede číst a psát?</vt:lpstr>
      <vt:lpstr>Definice čtenářské gramotnosti </vt:lpstr>
      <vt:lpstr>Charakteristika jednotlivých rovin ČG</vt:lpstr>
      <vt:lpstr>ÚKOL – „Rotující flipy“:</vt:lpstr>
      <vt:lpstr>Gramotnost</vt:lpstr>
      <vt:lpstr>Etapy rozvoje čtenářské gramotnosti: (ONTOGENETICKÉ HLEDISKO)</vt:lpstr>
      <vt:lpstr>Zaměřenost předškolní přípravy  = příprava na výuku počátečního čtení a psaní</vt:lpstr>
      <vt:lpstr> Koncepce „spontánně se vytvářející gramotnosti“  </vt:lpstr>
      <vt:lpstr>Psychogenetická teorie E. Ferreirové (teorie konceptualizace psané řeči)</vt:lpstr>
      <vt:lpstr>Celostní princip v rozvoji pregramotnosti</vt:lpstr>
      <vt:lpstr>Mapy učebního pokroku ve čtenářství (MUP)</vt:lpstr>
      <vt:lpstr>     Rozvoj čtenářských kompetencí v prostředí inkluzivní školy Development of the reading literacy competencies in the inclusive education </vt:lpstr>
      <vt:lpstr>Prezentace aplikace PowerPoint</vt:lpstr>
      <vt:lpstr>Doporučená literatura (1): </vt:lpstr>
      <vt:lpstr>Doporučená literatura (2):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User</cp:lastModifiedBy>
  <cp:revision>36</cp:revision>
  <dcterms:created xsi:type="dcterms:W3CDTF">2014-10-01T08:50:37Z</dcterms:created>
  <dcterms:modified xsi:type="dcterms:W3CDTF">2014-11-09T13:23:44Z</dcterms:modified>
</cp:coreProperties>
</file>