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3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12" r:id="rId20"/>
    <p:sldId id="298" r:id="rId21"/>
    <p:sldId id="299" r:id="rId22"/>
    <p:sldId id="300" r:id="rId23"/>
    <p:sldId id="313" r:id="rId24"/>
    <p:sldId id="314" r:id="rId25"/>
    <p:sldId id="320" r:id="rId26"/>
    <p:sldId id="321" r:id="rId27"/>
    <p:sldId id="315" r:id="rId28"/>
    <p:sldId id="316" r:id="rId29"/>
    <p:sldId id="317" r:id="rId30"/>
    <p:sldId id="319" r:id="rId31"/>
    <p:sldId id="32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70A142F-403E-47D6-8E87-857D789CBC1D}">
          <p14:sldIdLst>
            <p14:sldId id="323"/>
            <p14:sldId id="269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91"/>
            <p14:sldId id="292"/>
            <p14:sldId id="293"/>
            <p14:sldId id="294"/>
            <p14:sldId id="295"/>
            <p14:sldId id="296"/>
            <p14:sldId id="297"/>
            <p14:sldId id="312"/>
            <p14:sldId id="298"/>
            <p14:sldId id="299"/>
            <p14:sldId id="300"/>
            <p14:sldId id="313"/>
            <p14:sldId id="314"/>
            <p14:sldId id="320"/>
            <p14:sldId id="321"/>
            <p14:sldId id="315"/>
            <p14:sldId id="316"/>
            <p14:sldId id="317"/>
            <p14:sldId id="319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09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897BC-B539-4A4D-A2F0-BEB26BEEA539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9EF1E-F234-4827-BD1A-D48826D3F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4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7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79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2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64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19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0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9326-0E34-4588-876F-A1729F438CDE}" type="datetimeFigureOut">
              <a:rPr lang="cs-CZ" smtClean="0"/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2836-025E-461D-8089-A5AE33EE0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eme.e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Výuka počátečního čtení a psaní, současné přístupy k výuce PČP,</a:t>
            </a:r>
            <a:br>
              <a:rPr lang="cs-CZ" dirty="0" smtClean="0"/>
            </a:br>
            <a:r>
              <a:rPr lang="cs-CZ" dirty="0" smtClean="0"/>
              <a:t>výukové metody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72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br>
              <a:rPr lang="cs-CZ" sz="2800" dirty="0"/>
            </a:br>
            <a:r>
              <a:rPr lang="cs-CZ" sz="2800" b="1" dirty="0" smtClean="0"/>
              <a:t>7. Efektivní organizace </a:t>
            </a:r>
            <a:r>
              <a:rPr lang="cs-CZ" sz="2800" b="1" dirty="0"/>
              <a:t>výuky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u="sng" dirty="0" smtClean="0">
                <a:solidFill>
                  <a:srgbClr val="FF0000"/>
                </a:solidFill>
              </a:rPr>
              <a:t>Dříve: </a:t>
            </a:r>
          </a:p>
          <a:p>
            <a:pPr marL="0" indent="0">
              <a:buNone/>
            </a:pPr>
            <a:r>
              <a:rPr lang="cs-CZ" sz="2800" dirty="0" smtClean="0"/>
              <a:t>dělení výukové jednotky na čtení, psaní – 2 oddělené části,                  důraz na nácvik techniky!</a:t>
            </a:r>
          </a:p>
          <a:p>
            <a:pPr marL="0" indent="0">
              <a:buNone/>
            </a:pPr>
            <a:r>
              <a:rPr lang="cs-CZ" sz="2800" b="1" u="sng" dirty="0" smtClean="0">
                <a:solidFill>
                  <a:srgbClr val="FF0000"/>
                </a:solidFill>
              </a:rPr>
              <a:t>Současnost: </a:t>
            </a:r>
          </a:p>
          <a:p>
            <a:r>
              <a:rPr lang="cs-CZ" sz="2800" dirty="0" smtClean="0"/>
              <a:t>Propojenost výuky čtení a psaní </a:t>
            </a:r>
          </a:p>
          <a:p>
            <a:r>
              <a:rPr lang="cs-CZ" sz="2800" dirty="0" smtClean="0"/>
              <a:t>Zařazování kratších jednotek během dne</a:t>
            </a:r>
          </a:p>
          <a:p>
            <a:r>
              <a:rPr lang="cs-CZ" sz="2800" dirty="0" smtClean="0"/>
              <a:t>Integrace čtení a psaní do dalších předmětů (+rozvoj mluvení, aktivního poslechu, myšlení, vyjadřování se…)</a:t>
            </a:r>
          </a:p>
          <a:p>
            <a:r>
              <a:rPr lang="cs-CZ" sz="2800" dirty="0" smtClean="0"/>
              <a:t>Projektová výuka (funkční zřetel a kontext)</a:t>
            </a:r>
          </a:p>
          <a:p>
            <a:r>
              <a:rPr lang="cs-CZ" sz="2800" dirty="0" smtClean="0"/>
              <a:t>Čtení a psaní jako součást výuky v blocích (Začít spolu)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505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br>
              <a:rPr lang="cs-CZ" sz="2800" dirty="0"/>
            </a:br>
            <a:r>
              <a:rPr lang="cs-CZ" sz="2800" b="1" dirty="0"/>
              <a:t>8</a:t>
            </a:r>
            <a:r>
              <a:rPr lang="cs-CZ" sz="2800" b="1" dirty="0" smtClean="0"/>
              <a:t>. Proměna pojetí a forem hodnocení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Individuální vztahová norma</a:t>
            </a:r>
          </a:p>
          <a:p>
            <a:pPr marL="0" indent="0">
              <a:buNone/>
            </a:pPr>
            <a:r>
              <a:rPr lang="cs-CZ" sz="2800" dirty="0" smtClean="0"/>
              <a:t>(F: informační, diagnostická, prognostická, intervenční)</a:t>
            </a:r>
          </a:p>
          <a:p>
            <a:r>
              <a:rPr lang="cs-CZ" sz="2800" dirty="0" smtClean="0"/>
              <a:t>Pozitivně motivační – povzbudit, zbavit strachu</a:t>
            </a:r>
          </a:p>
          <a:p>
            <a:r>
              <a:rPr lang="cs-CZ" sz="2800" dirty="0" smtClean="0"/>
              <a:t>Vychází se ze žákova sebehodnocení – zodpovědnost za vlastní rozvoj, posílení žákova sebevědomí</a:t>
            </a:r>
          </a:p>
          <a:p>
            <a:r>
              <a:rPr lang="cs-CZ" sz="2800" dirty="0" smtClean="0"/>
              <a:t>Klasifikace, slovní hodnocení, kombinace (!)</a:t>
            </a:r>
          </a:p>
          <a:p>
            <a:r>
              <a:rPr lang="cs-CZ" sz="2800" dirty="0" smtClean="0"/>
              <a:t>Sledování žáka v jeho dlouhodobém rozvoji (nahrávky čtení, shromažďování produktů, portfolio)</a:t>
            </a:r>
          </a:p>
          <a:p>
            <a:r>
              <a:rPr lang="cs-CZ" sz="2800" dirty="0" smtClean="0"/>
              <a:t>Diagnostické portfolio rozvoje </a:t>
            </a:r>
            <a:r>
              <a:rPr lang="cs-CZ" sz="2800" dirty="0" err="1" smtClean="0"/>
              <a:t>gramotnostních</a:t>
            </a:r>
            <a:r>
              <a:rPr lang="cs-CZ" sz="2800" dirty="0" smtClean="0"/>
              <a:t> dovedností: </a:t>
            </a:r>
            <a:r>
              <a:rPr lang="cs-CZ" sz="2800" dirty="0" smtClean="0">
                <a:hlinkClick r:id="rId2"/>
              </a:rPr>
              <a:t>www.cteme.eu</a:t>
            </a:r>
            <a:r>
              <a:rPr lang="cs-CZ" sz="2800" dirty="0" smtClean="0"/>
              <a:t>  /evaluační nástroje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02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</a:rPr>
              <a:t>Třídění metod počátečního čtení a psaní: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00B0F0"/>
                </a:solidFill>
              </a:rPr>
              <a:t>Syntetické metody</a:t>
            </a:r>
          </a:p>
          <a:p>
            <a:pPr>
              <a:buFontTx/>
              <a:buChar char="-"/>
            </a:pPr>
            <a:r>
              <a:rPr lang="cs-CZ" dirty="0" smtClean="0"/>
              <a:t>vycházejí od písmena a postupně spojují písmena do slabik a slova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2. Analytické metody</a:t>
            </a:r>
          </a:p>
          <a:p>
            <a:pPr marL="514350" indent="-514350">
              <a:buAutoNum type="alphaLcParenR"/>
            </a:pPr>
            <a:r>
              <a:rPr lang="cs-CZ" dirty="0" smtClean="0"/>
              <a:t>vycházejí od celých slov (nebo vět)      a ihned rozkládají na písmena</a:t>
            </a:r>
          </a:p>
          <a:p>
            <a:pPr marL="514350" indent="-514350">
              <a:buAutoNum type="alphaLcParenR"/>
            </a:pPr>
            <a:r>
              <a:rPr lang="cs-CZ" dirty="0" smtClean="0"/>
              <a:t>Vycházejí od celých slov        žáci se je učí „jako obrazy slov“ a sami později vyvozují jednotlivá písmena </a:t>
            </a:r>
            <a:r>
              <a:rPr lang="cs-CZ" b="1" dirty="0" smtClean="0">
                <a:solidFill>
                  <a:srgbClr val="00B0F0"/>
                </a:solidFill>
              </a:rPr>
              <a:t>(globální metoda)</a:t>
            </a:r>
            <a:endParaRPr lang="cs-CZ" b="1" dirty="0">
              <a:solidFill>
                <a:srgbClr val="00B0F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804248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076056" y="4869160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metody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Analyticko-syntetická metoda</a:t>
            </a: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Genetická metoda</a:t>
            </a: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Různé varianty globálních metod (celostní metody,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whole-language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metody)</a:t>
            </a:r>
          </a:p>
          <a:p>
            <a:pPr marL="0" indent="0">
              <a:buNone/>
            </a:pPr>
            <a:r>
              <a:rPr lang="cs-CZ" dirty="0" smtClean="0"/>
              <a:t>Trend:</a:t>
            </a:r>
          </a:p>
          <a:p>
            <a:pPr marL="0" indent="0">
              <a:buNone/>
            </a:pPr>
            <a:r>
              <a:rPr lang="cs-CZ" dirty="0" smtClean="0"/>
              <a:t>Vzájemně propojovat prvky z jednotlivých metod a obohacovat jimi stávající metody (Wildová, 2005; 2012; </a:t>
            </a:r>
            <a:r>
              <a:rPr lang="cs-CZ" dirty="0" err="1" smtClean="0"/>
              <a:t>Zápotočná</a:t>
            </a:r>
            <a:r>
              <a:rPr lang="cs-CZ" dirty="0" smtClean="0"/>
              <a:t>, 2001)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8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Analyticko-syntetická metoda (hlásková, zvuková)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Od 50. let 20. století až do 90. let jedinou metodou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Přípravné období  (6 – 8 týdnů)</a:t>
            </a:r>
          </a:p>
          <a:p>
            <a:pPr>
              <a:buFontTx/>
              <a:buChar char="-"/>
            </a:pPr>
            <a:r>
              <a:rPr lang="cs-CZ" sz="2800" dirty="0" smtClean="0"/>
              <a:t>sluchová analýza ml. řeči (slova     slabiky      hlásky) +   syntéza slyšených hlásek   (hláska     slabika     slovo)</a:t>
            </a:r>
          </a:p>
          <a:p>
            <a:pPr marL="0" indent="0">
              <a:buNone/>
            </a:pPr>
            <a:r>
              <a:rPr lang="cs-CZ" sz="2800" dirty="0" smtClean="0"/>
              <a:t>=  příprava fonematického sluchu, rozvoj </a:t>
            </a:r>
            <a:r>
              <a:rPr lang="cs-CZ" sz="2800" dirty="0" err="1" smtClean="0"/>
              <a:t>grafomotoriky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Samohlásky (dlouhé, krátké) + Mm, </a:t>
            </a:r>
            <a:r>
              <a:rPr lang="cs-CZ" sz="2800" dirty="0" err="1" smtClean="0"/>
              <a:t>Ll</a:t>
            </a:r>
            <a:r>
              <a:rPr lang="cs-CZ" sz="2800" dirty="0" smtClean="0"/>
              <a:t>, Pp, </a:t>
            </a:r>
            <a:r>
              <a:rPr lang="cs-CZ" sz="2800" dirty="0" err="1" smtClean="0"/>
              <a:t>Ss</a:t>
            </a:r>
            <a:r>
              <a:rPr lang="cs-CZ" sz="2800" dirty="0" smtClean="0"/>
              <a:t>, </a:t>
            </a:r>
            <a:r>
              <a:rPr lang="cs-CZ" sz="2800" dirty="0" err="1" smtClean="0"/>
              <a:t>Tt</a:t>
            </a:r>
            <a:r>
              <a:rPr lang="cs-CZ" sz="2800" dirty="0" smtClean="0"/>
              <a:t>, </a:t>
            </a:r>
            <a:r>
              <a:rPr lang="cs-CZ" sz="2800" dirty="0" err="1" smtClean="0"/>
              <a:t>J,j</a:t>
            </a:r>
            <a:r>
              <a:rPr lang="cs-CZ" sz="2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Nácvik analýzy a syntézy otevřených slabik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Čtení slabik, dvojslabičných slov („máma, pole, lepí“), slov 1 uzavřenou slabikou („les, pes, los, mám“) </a:t>
            </a:r>
            <a:endParaRPr lang="cs-CZ" sz="28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497978" y="2868887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804248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652120" y="329923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092280" y="331436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384"/>
            <a:ext cx="4598894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01" y="27384"/>
            <a:ext cx="478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Analyticko-syntetická metoda (hlásková, zvuková)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2. Období slabičně analytického způsobu čtení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Č</a:t>
            </a:r>
            <a:r>
              <a:rPr lang="cs-CZ" sz="2800" dirty="0" smtClean="0"/>
              <a:t>tení otevřených slabik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Skládání otevřených slabik ve dvojslabičná slova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Jednoslabičná slova s uzavřenou slabikou (</a:t>
            </a:r>
            <a:r>
              <a:rPr lang="cs-CZ" sz="2800" dirty="0" smtClean="0">
                <a:solidFill>
                  <a:srgbClr val="00B050"/>
                </a:solidFill>
              </a:rPr>
              <a:t>mez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00B050"/>
                </a:solidFill>
              </a:rPr>
              <a:t>kos</a:t>
            </a:r>
            <a:r>
              <a:rPr lang="cs-CZ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Dvojslabičná zakončená uzavřenou slabikou (</a:t>
            </a:r>
            <a:r>
              <a:rPr lang="cs-CZ" sz="2800" dirty="0" smtClean="0">
                <a:solidFill>
                  <a:srgbClr val="00B0F0"/>
                </a:solidFill>
              </a:rPr>
              <a:t>je</a:t>
            </a:r>
            <a:r>
              <a:rPr lang="cs-CZ" sz="2800" dirty="0" smtClean="0">
                <a:solidFill>
                  <a:srgbClr val="FF0000"/>
                </a:solidFill>
              </a:rPr>
              <a:t>tel</a:t>
            </a:r>
            <a:r>
              <a:rPr lang="cs-CZ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Trojslabičná slova s otevřených slabik (</a:t>
            </a:r>
            <a:r>
              <a:rPr lang="cs-CZ" sz="2800" dirty="0" smtClean="0">
                <a:solidFill>
                  <a:srgbClr val="00B0F0"/>
                </a:solidFill>
              </a:rPr>
              <a:t>ne</a:t>
            </a:r>
            <a:r>
              <a:rPr lang="cs-CZ" sz="2800" dirty="0" smtClean="0">
                <a:solidFill>
                  <a:srgbClr val="FF0000"/>
                </a:solidFill>
              </a:rPr>
              <a:t>se</a:t>
            </a:r>
            <a:r>
              <a:rPr lang="cs-CZ" sz="2800" dirty="0" smtClean="0">
                <a:solidFill>
                  <a:srgbClr val="00B050"/>
                </a:solidFill>
              </a:rPr>
              <a:t>me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00B0F0"/>
                </a:solidFill>
              </a:rPr>
              <a:t>pá</a:t>
            </a:r>
            <a:r>
              <a:rPr lang="cs-CZ" sz="2800" dirty="0" smtClean="0">
                <a:solidFill>
                  <a:srgbClr val="FF0000"/>
                </a:solidFill>
              </a:rPr>
              <a:t>lí</a:t>
            </a:r>
            <a:r>
              <a:rPr lang="cs-CZ" sz="2800" dirty="0" smtClean="0">
                <a:solidFill>
                  <a:srgbClr val="00B050"/>
                </a:solidFill>
              </a:rPr>
              <a:t>me</a:t>
            </a:r>
            <a:r>
              <a:rPr lang="cs-CZ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Čtení dvojhlásek „au, ou“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Čtení slov se slabikotvorným „R, L“ (vlk, krk, mrk)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Čtení skupin „</a:t>
            </a:r>
            <a:r>
              <a:rPr lang="cs-CZ" sz="2800" dirty="0" err="1" smtClean="0"/>
              <a:t>dě</a:t>
            </a:r>
            <a:r>
              <a:rPr lang="cs-CZ" sz="2800" dirty="0" smtClean="0"/>
              <a:t>, tě, ně, </a:t>
            </a:r>
            <a:r>
              <a:rPr lang="cs-CZ" sz="2800" dirty="0" err="1" smtClean="0"/>
              <a:t>bě</a:t>
            </a:r>
            <a:r>
              <a:rPr lang="cs-CZ" sz="2800" dirty="0" smtClean="0"/>
              <a:t>, </a:t>
            </a:r>
            <a:r>
              <a:rPr lang="cs-CZ" sz="2800" dirty="0" err="1" smtClean="0"/>
              <a:t>pě</a:t>
            </a:r>
            <a:r>
              <a:rPr lang="cs-CZ" sz="2800" dirty="0" smtClean="0"/>
              <a:t>, </a:t>
            </a:r>
            <a:r>
              <a:rPr lang="cs-CZ" sz="2800" dirty="0" err="1" smtClean="0"/>
              <a:t>vě</a:t>
            </a:r>
            <a:r>
              <a:rPr lang="cs-CZ" sz="2800" dirty="0" smtClean="0"/>
              <a:t>, mě“, „di, ti, ni“, </a:t>
            </a:r>
            <a:r>
              <a:rPr lang="cs-CZ" sz="2800" dirty="0" err="1" smtClean="0"/>
              <a:t>dy</a:t>
            </a:r>
            <a:r>
              <a:rPr lang="cs-CZ" sz="2800" dirty="0" smtClean="0"/>
              <a:t>, ty, </a:t>
            </a:r>
            <a:r>
              <a:rPr lang="cs-CZ" sz="2800" dirty="0" err="1" smtClean="0"/>
              <a:t>ny</a:t>
            </a:r>
            <a:r>
              <a:rPr lang="cs-CZ" sz="2800" dirty="0" smtClean="0"/>
              <a:t>“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1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60226" y="279375"/>
            <a:ext cx="4850239" cy="653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"/>
          <a:stretch/>
        </p:blipFill>
        <p:spPr>
          <a:xfrm>
            <a:off x="4787842" y="260648"/>
            <a:ext cx="4355976" cy="6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Analyticko-syntetická metoda (hlásková, zvuková)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3.Období plynulého čtení slov (</a:t>
            </a:r>
            <a:r>
              <a:rPr lang="cs-CZ" b="1" dirty="0" err="1" smtClean="0"/>
              <a:t>poslabikářové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Zautomatizované čtení</a:t>
            </a:r>
          </a:p>
          <a:p>
            <a:pPr marL="0" indent="0">
              <a:buNone/>
            </a:pPr>
            <a:r>
              <a:rPr lang="cs-CZ" dirty="0" smtClean="0"/>
              <a:t>Čtení krátkých textů mimo slabikář </a:t>
            </a:r>
          </a:p>
          <a:p>
            <a:pPr marL="0" indent="0">
              <a:buNone/>
            </a:pPr>
            <a:r>
              <a:rPr lang="cs-CZ" u="sng" dirty="0" smtClean="0"/>
              <a:t>Rozvoj porozumění: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Ptát se po smyslu (významu) textu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Opakované čtení se „začerněnými“ slovy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Lístečky s jednoduchými úkoly (hry)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7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6689"/>
            <a:ext cx="4459260" cy="6426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50" y="260648"/>
            <a:ext cx="4215738" cy="6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Výuka počátečního čtení a psaní před rokem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Nerespektování individuálních vzdělávacích schopností žáků</a:t>
            </a:r>
          </a:p>
          <a:p>
            <a:r>
              <a:rPr lang="cs-CZ" dirty="0" smtClean="0"/>
              <a:t>Přeceňování „techniky čtení a psaní“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(x schopnost funkčního používání)</a:t>
            </a:r>
          </a:p>
          <a:p>
            <a:r>
              <a:rPr lang="cs-CZ" dirty="0" smtClean="0"/>
              <a:t>Podceňování významu vnitřní motivace a zájmu žáků</a:t>
            </a:r>
          </a:p>
          <a:p>
            <a:r>
              <a:rPr lang="cs-CZ" dirty="0" smtClean="0"/>
              <a:t>Kladení nepřiměřených nároků          nechuť číst, psát, obavy, stres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084168" y="52292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Práce se čtením textů (článků)- Kroky: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Motivace</a:t>
            </a:r>
            <a:r>
              <a:rPr lang="cs-CZ" sz="2800" dirty="0" smtClean="0"/>
              <a:t> (nadpis, obrázek, klíčová slova – povídání)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Přípravné čtení </a:t>
            </a:r>
            <a:r>
              <a:rPr lang="cs-CZ" sz="2800" dirty="0" smtClean="0"/>
              <a:t>(obtížná slova – společně, formou hry, 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Příprava z hlediska porozumění  </a:t>
            </a:r>
            <a:r>
              <a:rPr lang="cs-CZ" sz="2800" dirty="0" smtClean="0"/>
              <a:t>(vysvětlit významy slov)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Vzorové čtení </a:t>
            </a:r>
            <a:r>
              <a:rPr lang="cs-CZ" sz="2800" dirty="0" smtClean="0"/>
              <a:t>(učitel; dvojice=slabší – lepší čtenář)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Vlastní čtení </a:t>
            </a:r>
            <a:r>
              <a:rPr lang="cs-CZ" sz="2800" dirty="0" smtClean="0"/>
              <a:t>(čtou dobří čtenáři, oprava na konci věty – šance, aby se dítě opravilo samo), čteme 3x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Práce s porozuměním textu </a:t>
            </a:r>
            <a:r>
              <a:rPr lang="cs-CZ" sz="2800" dirty="0" smtClean="0"/>
              <a:t>(vyprávění, otázky, vztahování ke zkušenosti žáků, vymýšlení obdobných příběhů, dokončit příběh, dramatizace, doplňování chybějících slov, kresba podle návodu…)</a:t>
            </a:r>
          </a:p>
        </p:txBody>
      </p:sp>
    </p:spTree>
    <p:extLst>
      <p:ext uri="{BB962C8B-B14F-4D97-AF65-F5344CB8AC3E}">
        <p14:creationId xmlns:p14="http://schemas.microsoft.com/office/powerpoint/2010/main" val="108892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Znaky dobrého čtenářského výkonu: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Kritéria:</a:t>
            </a: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Správnost</a:t>
            </a:r>
            <a:r>
              <a:rPr lang="cs-CZ" b="1" dirty="0" smtClean="0"/>
              <a:t> </a:t>
            </a:r>
            <a:r>
              <a:rPr lang="cs-CZ" dirty="0" smtClean="0"/>
              <a:t>(dítě se samo opraví na základě významového kontextu – porozumění)</a:t>
            </a: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Plynulost</a:t>
            </a:r>
          </a:p>
          <a:p>
            <a:pPr marL="514350" indent="-514350">
              <a:buAutoNum type="alphaLcParenR"/>
            </a:pPr>
            <a:r>
              <a:rPr lang="cs-CZ" dirty="0" smtClean="0"/>
              <a:t>Hláskování/slabikování (vlastní strategie)</a:t>
            </a:r>
          </a:p>
          <a:p>
            <a:pPr marL="514350" indent="-514350">
              <a:buAutoNum type="alphaLcParenR"/>
            </a:pPr>
            <a:r>
              <a:rPr lang="cs-CZ" dirty="0" smtClean="0"/>
              <a:t>Slabikování vázané</a:t>
            </a:r>
          </a:p>
          <a:p>
            <a:pPr marL="514350" indent="-514350">
              <a:buAutoNum type="alphaLcParenR"/>
            </a:pPr>
            <a:r>
              <a:rPr lang="cs-CZ" dirty="0" smtClean="0"/>
              <a:t>Čtení celých slov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Rychlost </a:t>
            </a:r>
            <a:r>
              <a:rPr lang="cs-CZ" dirty="0" smtClean="0"/>
              <a:t>(v 1. ročníku nesledujeme!)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4. Porozumění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0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psaní (AS metoda)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Od počátku se seznamují se 4 tvary písma!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Pozor na hodnocení, </a:t>
            </a:r>
            <a:r>
              <a:rPr lang="cs-CZ" dirty="0" smtClean="0"/>
              <a:t>pozitivní přístup, </a:t>
            </a:r>
            <a:r>
              <a:rPr lang="cs-CZ" dirty="0"/>
              <a:t>motivující, </a:t>
            </a:r>
            <a:r>
              <a:rPr lang="cs-CZ" dirty="0" smtClean="0"/>
              <a:t>povzbuzování, sebehodnocení</a:t>
            </a:r>
            <a:r>
              <a:rPr lang="cs-CZ" dirty="0"/>
              <a:t>, dostatek času, individuální </a:t>
            </a:r>
            <a:r>
              <a:rPr lang="cs-CZ" dirty="0" smtClean="0"/>
              <a:t>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Psaní jako prostředek písemné komunikace = funkční psaní: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kromě nácviku psacího písma v písankách (formální psaní) dát dětem možnost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„pokusů o vlastní psaní“ – objevování, psaní vlastních textů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Portfolia dětí, psaní „vlastní knihy“, koláže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Genetická metoda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Genetická metoda zapisovací J. Kožíška </a:t>
            </a:r>
            <a:r>
              <a:rPr lang="cs-CZ" sz="2800" dirty="0" smtClean="0"/>
              <a:t>(20. – 30. léta 20. století) –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„Poupata“ </a:t>
            </a:r>
            <a:r>
              <a:rPr lang="cs-CZ" sz="2800" dirty="0" smtClean="0"/>
              <a:t>(navazuje na to, co dítě zná)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Záznam „myšlenek</a:t>
            </a:r>
            <a:r>
              <a:rPr lang="cs-CZ" sz="2800" dirty="0" smtClean="0"/>
              <a:t>“ dětí pomocí obrázků, symbolů a zkratek (prvotní je myšlenka – její záznam – čtení</a:t>
            </a:r>
            <a:r>
              <a:rPr lang="cs-CZ" sz="2800" dirty="0"/>
              <a:t>) Zápis slov hůlkovým písmem (psaní – prostředek k rozvoji čtení</a:t>
            </a:r>
            <a:r>
              <a:rPr lang="cs-CZ" sz="2800" dirty="0" smtClean="0"/>
              <a:t>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Dr. Jarmila Wagnerová (propojení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s prvky globální metody V. Příhody</a:t>
            </a:r>
            <a:r>
              <a:rPr lang="cs-CZ" sz="2800" dirty="0" smtClean="0"/>
              <a:t>)          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genetická metoda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Hledání co nejrychlejšího způsobu, jak přejít od písmen ke skládání slov  - rychle číst a psát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661883" y="508518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Didaktický postup GM (1)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Vychází se s křestních jmen dětí    </a:t>
            </a:r>
            <a:r>
              <a:rPr lang="cs-CZ" b="1" dirty="0" smtClean="0"/>
              <a:t>(K.   A.   J.)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„Napiš, kdo sedí vedle tebe. Napiš, kdo chybí.“</a:t>
            </a:r>
          </a:p>
          <a:p>
            <a:pPr marL="0" indent="0">
              <a:buNone/>
            </a:pPr>
            <a:r>
              <a:rPr lang="cs-CZ" dirty="0" smtClean="0"/>
              <a:t>Sluchově rozkládají a skládají slova -  zapisována na tabuli (vizuální analýza a syntéza)      hláskování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Děti si zapisují slova hůlkovým písmem</a:t>
            </a:r>
          </a:p>
          <a:p>
            <a:pPr marL="0" indent="0">
              <a:buNone/>
            </a:pPr>
            <a:r>
              <a:rPr lang="cs-CZ" dirty="0" smtClean="0"/>
              <a:t>Čítanka (1) - Práce s významovým kontextem</a:t>
            </a:r>
          </a:p>
          <a:p>
            <a:pPr marL="0" indent="0">
              <a:buNone/>
            </a:pPr>
            <a:r>
              <a:rPr lang="cs-CZ" dirty="0" smtClean="0"/>
              <a:t>To, co děti čtou, si zapíší   </a:t>
            </a:r>
          </a:p>
          <a:p>
            <a:pPr marL="0" indent="0">
              <a:buNone/>
            </a:pPr>
            <a:r>
              <a:rPr lang="cs-CZ" dirty="0" smtClean="0"/>
              <a:t>Do konce listopadu čtou a zapisují krátká slova </a:t>
            </a:r>
            <a:r>
              <a:rPr lang="cs-CZ" b="1" dirty="0" smtClean="0"/>
              <a:t>hůlkovým písmem !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658436" y="32849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4644008" y="4509120"/>
            <a:ext cx="2808312" cy="372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83568" y="234888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„Poupata“, s. 14 a 15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9712" y="188640"/>
            <a:ext cx="5400600" cy="7560840"/>
          </a:xfrm>
        </p:spPr>
      </p:pic>
    </p:spTree>
    <p:extLst>
      <p:ext uri="{BB962C8B-B14F-4D97-AF65-F5344CB8AC3E}">
        <p14:creationId xmlns:p14="http://schemas.microsoft.com/office/powerpoint/2010/main" val="488838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„Poupata“, s. 16, 17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9695" y="8617"/>
            <a:ext cx="5472605" cy="7848872"/>
          </a:xfrm>
        </p:spPr>
      </p:pic>
    </p:spTree>
    <p:extLst>
      <p:ext uri="{BB962C8B-B14F-4D97-AF65-F5344CB8AC3E}">
        <p14:creationId xmlns:p14="http://schemas.microsoft.com/office/powerpoint/2010/main" val="205816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b="2458"/>
          <a:stretch/>
        </p:blipFill>
        <p:spPr>
          <a:xfrm flipH="1" flipV="1">
            <a:off x="251519" y="260648"/>
            <a:ext cx="4328831" cy="65973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1" t="684" r="11551" b="-684"/>
          <a:stretch/>
        </p:blipFill>
        <p:spPr>
          <a:xfrm>
            <a:off x="4139952" y="188640"/>
            <a:ext cx="4896544" cy="68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Didaktický postup GM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Listopad - prosinec: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malé tiskací písmo</a:t>
            </a:r>
            <a:r>
              <a:rPr lang="cs-CZ" dirty="0" smtClean="0"/>
              <a:t> - „transfer“ (p, o, z, k, j, c, č, s, š…)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psací písmo </a:t>
            </a:r>
            <a:r>
              <a:rPr lang="cs-CZ" dirty="0" smtClean="0"/>
              <a:t>– písanky (prosinec), když děti znají malá tiskací písmena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Zásada 1 obtížnosti!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Pokračují cvičení na hláskovou analýzu a syntézu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Cvičení na postřehování slov (opuštění hláskování)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Skupiny </a:t>
            </a:r>
            <a:r>
              <a:rPr lang="cs-CZ" dirty="0" err="1" smtClean="0"/>
              <a:t>dě</a:t>
            </a:r>
            <a:r>
              <a:rPr lang="cs-CZ" dirty="0" smtClean="0"/>
              <a:t>, tě, ně, </a:t>
            </a:r>
            <a:r>
              <a:rPr lang="cs-CZ" dirty="0" err="1" smtClean="0"/>
              <a:t>bě</a:t>
            </a:r>
            <a:r>
              <a:rPr lang="cs-CZ" dirty="0" smtClean="0"/>
              <a:t>, </a:t>
            </a:r>
            <a:r>
              <a:rPr lang="cs-CZ" dirty="0" err="1" smtClean="0"/>
              <a:t>pě</a:t>
            </a:r>
            <a:r>
              <a:rPr lang="cs-CZ" dirty="0" smtClean="0"/>
              <a:t>, </a:t>
            </a:r>
            <a:r>
              <a:rPr lang="cs-CZ" dirty="0" err="1" smtClean="0"/>
              <a:t>vě</a:t>
            </a:r>
            <a:r>
              <a:rPr lang="cs-CZ" dirty="0" smtClean="0"/>
              <a:t> mě + di, ti, ni; </a:t>
            </a:r>
            <a:r>
              <a:rPr lang="cs-CZ" dirty="0" err="1" smtClean="0"/>
              <a:t>dy</a:t>
            </a:r>
            <a:r>
              <a:rPr lang="cs-CZ" dirty="0" smtClean="0"/>
              <a:t>, ty, </a:t>
            </a:r>
            <a:r>
              <a:rPr lang="cs-CZ" dirty="0" err="1" smtClean="0"/>
              <a:t>ny</a:t>
            </a:r>
            <a:r>
              <a:rPr lang="cs-CZ" dirty="0" smtClean="0"/>
              <a:t>  = jako celky (nehláskují se)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9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88637"/>
            <a:ext cx="4320480" cy="651743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r="9037"/>
          <a:stretch/>
        </p:blipFill>
        <p:spPr>
          <a:xfrm>
            <a:off x="4683868" y="188640"/>
            <a:ext cx="4414139" cy="6517431"/>
          </a:xfrm>
          <a:prstGeom prst="rect">
            <a:avLst/>
          </a:prstGeom>
          <a:scene3d>
            <a:camera prst="orthographicFront">
              <a:rot lat="0" lon="0" rev="48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97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Současné pojetí výuky počátečního čtení a psaní – obecná východiska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Vychází z obecných cílů primární školy (respekt k dítěti a jeho potřebám, „pocit úspěchu“ všem dětem)</a:t>
            </a:r>
          </a:p>
          <a:p>
            <a:r>
              <a:rPr lang="cs-CZ" dirty="0" smtClean="0"/>
              <a:t>Respekt k individuálnímu vývoji každého žáka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Funkční využívání získaných dovedností         podpora vnitřní motivace dítěte pro čtení a psaní, objevování, práce s chybou</a:t>
            </a:r>
          </a:p>
          <a:p>
            <a:r>
              <a:rPr lang="cs-CZ" dirty="0" smtClean="0"/>
              <a:t>Dítě musí chápat smysl čtení a psaní!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524328" y="407707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</a:t>
            </a:r>
            <a:r>
              <a:rPr lang="cs-CZ" dirty="0" err="1" smtClean="0"/>
              <a:t>info</a:t>
            </a:r>
            <a:r>
              <a:rPr lang="cs-CZ" dirty="0" smtClean="0"/>
              <a:t> k tématice </a:t>
            </a:r>
            <a:r>
              <a:rPr lang="cs-CZ" dirty="0" smtClean="0"/>
              <a:t>PČP?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Radka Wildová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Zdeněk Křivánek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Olga </a:t>
            </a:r>
            <a:r>
              <a:rPr lang="cs-CZ" dirty="0" err="1" smtClean="0"/>
              <a:t>Zápotočná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Jana Doležalová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Květoslava </a:t>
            </a:r>
            <a:r>
              <a:rPr lang="cs-CZ" dirty="0" err="1" smtClean="0"/>
              <a:t>Santlerová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Jarmila Wagnerová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Jiří Havel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Bohumíra Fabiánková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Martina </a:t>
            </a:r>
            <a:r>
              <a:rPr lang="cs-CZ" dirty="0" err="1" smtClean="0"/>
              <a:t>Fasnerová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1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smtClean="0"/>
              <a:t>Doporučená literatura: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lvl="0"/>
            <a:r>
              <a:rPr lang="cs-CZ" sz="1800" dirty="0" err="1" smtClean="0"/>
              <a:t>Fasnerová</a:t>
            </a:r>
            <a:r>
              <a:rPr lang="cs-CZ" sz="1800" dirty="0" smtClean="0"/>
              <a:t> Martina (2012). </a:t>
            </a:r>
            <a:r>
              <a:rPr lang="cs-CZ" sz="1800" i="1" dirty="0" smtClean="0"/>
              <a:t>Vybrané kapitoly z elementárního čtení a psaní. </a:t>
            </a:r>
            <a:r>
              <a:rPr lang="cs-CZ" sz="1800" dirty="0" smtClean="0"/>
              <a:t>Olomouc. Univerzita Palackého v Olomouci. </a:t>
            </a:r>
          </a:p>
          <a:p>
            <a:pPr lvl="0"/>
            <a:r>
              <a:rPr lang="cs-CZ" sz="1800" dirty="0" smtClean="0"/>
              <a:t>KUČERA</a:t>
            </a:r>
            <a:r>
              <a:rPr lang="cs-CZ" sz="1800" dirty="0"/>
              <a:t>, Miloš a VIKTOROVÁ, Ida (1998). </a:t>
            </a:r>
            <a:r>
              <a:rPr lang="cs-CZ" sz="1800" i="1" dirty="0"/>
              <a:t>Čtení/psaní v první třídě</a:t>
            </a:r>
            <a:r>
              <a:rPr lang="cs-CZ" sz="1800" dirty="0"/>
              <a:t>. In: Pražská skupina školní etnografie (</a:t>
            </a:r>
            <a:r>
              <a:rPr lang="cs-CZ" sz="1800" dirty="0" err="1"/>
              <a:t>ed</a:t>
            </a:r>
            <a:r>
              <a:rPr lang="cs-CZ" sz="1800" dirty="0"/>
              <a:t>.)</a:t>
            </a:r>
            <a:r>
              <a:rPr lang="cs-CZ" sz="1800" i="1" dirty="0"/>
              <a:t>. </a:t>
            </a:r>
            <a:r>
              <a:rPr lang="cs-CZ" sz="1800" dirty="0"/>
              <a:t>První třída. Praha: Univerzita Karlova v Praze – Pedagogická fakulta, s 61–168. </a:t>
            </a:r>
            <a:endParaRPr lang="cs-CZ" sz="1800" dirty="0" smtClean="0"/>
          </a:p>
          <a:p>
            <a:pPr lvl="0"/>
            <a:r>
              <a:rPr lang="cs-CZ" sz="1800" dirty="0" err="1" smtClean="0"/>
              <a:t>Maňourová</a:t>
            </a:r>
            <a:r>
              <a:rPr lang="cs-CZ" sz="1800" dirty="0" smtClean="0"/>
              <a:t> Zuzana. </a:t>
            </a:r>
            <a:r>
              <a:rPr lang="cs-CZ" sz="1800" i="1" dirty="0" smtClean="0"/>
              <a:t>Možnosti inovací v analyticko-syntetické metodě. Analyticko-syntetická metoda v modifikovaném pojetí</a:t>
            </a:r>
            <a:r>
              <a:rPr lang="cs-CZ" sz="1800" dirty="0" smtClean="0"/>
              <a:t>. In Wildová </a:t>
            </a:r>
            <a:r>
              <a:rPr lang="cs-CZ" sz="1800" dirty="0"/>
              <a:t>R</a:t>
            </a:r>
            <a:r>
              <a:rPr lang="cs-CZ" sz="1800" dirty="0" smtClean="0"/>
              <a:t>adka (Ed.) Rozvoj čtenářství a čtenářské gramotnosti. Příklady dobré praxe. Praha: </a:t>
            </a:r>
            <a:r>
              <a:rPr lang="cs-CZ" sz="1800" dirty="0" err="1" smtClean="0"/>
              <a:t>PedF</a:t>
            </a:r>
            <a:r>
              <a:rPr lang="cs-CZ" sz="1800" dirty="0" smtClean="0"/>
              <a:t> UK. </a:t>
            </a:r>
          </a:p>
          <a:p>
            <a:pPr lvl="0"/>
            <a:r>
              <a:rPr lang="cs-CZ" sz="1800" dirty="0" err="1" smtClean="0"/>
              <a:t>Maňourová</a:t>
            </a:r>
            <a:r>
              <a:rPr lang="cs-CZ" sz="1800" dirty="0" smtClean="0"/>
              <a:t> Zuzana. </a:t>
            </a:r>
            <a:r>
              <a:rPr lang="cs-CZ" sz="1800" i="1" dirty="0" smtClean="0"/>
              <a:t>Plave sumec v potoce</a:t>
            </a:r>
            <a:r>
              <a:rPr lang="cs-CZ" sz="1800" dirty="0" smtClean="0"/>
              <a:t>. Kritické listy 40.  Praha. Kritické myšlení, o. s. </a:t>
            </a:r>
            <a:endParaRPr lang="cs-CZ" sz="1800" dirty="0"/>
          </a:p>
          <a:p>
            <a:pPr lvl="0"/>
            <a:r>
              <a:rPr lang="cs-CZ" sz="1800" dirty="0"/>
              <a:t>WILDOVÁ, Radka (2002). </a:t>
            </a:r>
            <a:r>
              <a:rPr lang="cs-CZ" sz="1800" i="1" dirty="0"/>
              <a:t>Současné trendy rozvoje prvopočátečního čtení a psaní v české škole</a:t>
            </a:r>
            <a:r>
              <a:rPr lang="cs-CZ" sz="1800" dirty="0"/>
              <a:t>. In: WILDOVÁ, R. (</a:t>
            </a:r>
            <a:r>
              <a:rPr lang="cs-CZ" sz="1800" dirty="0" err="1"/>
              <a:t>ed</a:t>
            </a:r>
            <a:r>
              <a:rPr lang="cs-CZ" sz="1800" dirty="0"/>
              <a:t>). Aktuální problémy didaktiky prvopočátečního čtení a psaní. Praha: </a:t>
            </a:r>
            <a:r>
              <a:rPr lang="cs-CZ" sz="1800" dirty="0" err="1"/>
              <a:t>PedF</a:t>
            </a:r>
            <a:r>
              <a:rPr lang="cs-CZ" sz="1800" dirty="0"/>
              <a:t> UK. </a:t>
            </a:r>
          </a:p>
          <a:p>
            <a:pPr lvl="0"/>
            <a:r>
              <a:rPr lang="cs-CZ" sz="1800" dirty="0"/>
              <a:t>WILDOVÁ, Radka (2005a). </a:t>
            </a:r>
            <a:r>
              <a:rPr lang="cs-CZ" sz="1800" i="1" dirty="0"/>
              <a:t>Rozvoj počáteční čtenářské gramotnosti</a:t>
            </a:r>
            <a:r>
              <a:rPr lang="cs-CZ" sz="1800" dirty="0"/>
              <a:t>. Praha: </a:t>
            </a:r>
            <a:r>
              <a:rPr lang="cs-CZ" sz="1800" dirty="0" err="1"/>
              <a:t>PedF</a:t>
            </a:r>
            <a:r>
              <a:rPr lang="cs-CZ" sz="1800" dirty="0"/>
              <a:t> UK. </a:t>
            </a:r>
          </a:p>
          <a:p>
            <a:pPr lvl="0"/>
            <a:r>
              <a:rPr lang="cs-CZ" sz="1800" dirty="0"/>
              <a:t>WILDOVÁ, Radka (2005b). </a:t>
            </a:r>
            <a:r>
              <a:rPr lang="cs-CZ" sz="1800" i="1" dirty="0"/>
              <a:t>Počáteční čtenářská gramotnost</a:t>
            </a:r>
            <a:r>
              <a:rPr lang="cs-CZ" sz="1800" dirty="0"/>
              <a:t>. In: SPILKOVÁ, V. a kol. Proměny primárního vzdělávání v ČR. Praha: Portál. </a:t>
            </a:r>
            <a:endParaRPr lang="cs-CZ" sz="1800" dirty="0" smtClean="0"/>
          </a:p>
          <a:p>
            <a:pPr lvl="0"/>
            <a:r>
              <a:rPr lang="cs-CZ" sz="1800" dirty="0" smtClean="0"/>
              <a:t>Wagnerová, Jarmila (1998). </a:t>
            </a:r>
            <a:r>
              <a:rPr lang="cs-CZ" sz="1800" i="1" dirty="0" smtClean="0"/>
              <a:t>Metodická příručka k učebnici Učíme se číst pro 1. ročník základní školy</a:t>
            </a:r>
            <a:r>
              <a:rPr lang="cs-CZ" sz="1800" dirty="0" smtClean="0"/>
              <a:t>. Praha: SPN. 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66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Současné trendy ve výuce počátečního čtení a psaní </a:t>
            </a:r>
            <a:br>
              <a:rPr lang="cs-CZ" sz="2800" dirty="0" smtClean="0"/>
            </a:br>
            <a:r>
              <a:rPr lang="cs-CZ" sz="2800" b="1" dirty="0" smtClean="0"/>
              <a:t>1. Proměna cíle výuky počátečního čtení a psaní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ČTENÍ: </a:t>
            </a:r>
            <a:r>
              <a:rPr lang="cs-CZ" sz="2800" dirty="0"/>
              <a:t>č</a:t>
            </a:r>
            <a:r>
              <a:rPr lang="cs-CZ" sz="2800" dirty="0" smtClean="0"/>
              <a:t>íst správně, přiměřeným tempem a </a:t>
            </a:r>
            <a:r>
              <a:rPr lang="cs-CZ" sz="2800" u="sng" dirty="0" smtClean="0"/>
              <a:t>s porozuměním </a:t>
            </a:r>
            <a:r>
              <a:rPr lang="cs-CZ" sz="2800" dirty="0" smtClean="0"/>
              <a:t>přiměřené texty (ne důraz na rychlost)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PSANÍ: </a:t>
            </a:r>
            <a:r>
              <a:rPr lang="cs-CZ" sz="2800" dirty="0"/>
              <a:t>o</a:t>
            </a:r>
            <a:r>
              <a:rPr lang="cs-CZ" sz="2800" dirty="0" smtClean="0"/>
              <a:t>svojení základů čitelného, správného a přiměřeně hbitého psaní</a:t>
            </a:r>
          </a:p>
          <a:p>
            <a:r>
              <a:rPr lang="cs-CZ" sz="2800" dirty="0" smtClean="0"/>
              <a:t>Pěstování </a:t>
            </a:r>
            <a:r>
              <a:rPr lang="cs-CZ" sz="2800" u="sng" dirty="0" smtClean="0"/>
              <a:t>pozitivního vztahu ke čtení a psaní </a:t>
            </a:r>
            <a:r>
              <a:rPr lang="cs-CZ" sz="2800" dirty="0" smtClean="0"/>
              <a:t>jako </a:t>
            </a:r>
            <a:r>
              <a:rPr lang="cs-CZ" sz="2800" b="1" u="sng" dirty="0" smtClean="0">
                <a:solidFill>
                  <a:schemeClr val="accent6">
                    <a:lumMod val="75000"/>
                  </a:schemeClr>
                </a:solidFill>
              </a:rPr>
              <a:t>významného komunikačního prostředku</a:t>
            </a:r>
            <a:r>
              <a:rPr lang="cs-CZ" sz="28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dirty="0" smtClean="0"/>
              <a:t>s okolním světem</a:t>
            </a:r>
          </a:p>
          <a:p>
            <a:r>
              <a:rPr lang="cs-CZ" sz="2800" dirty="0" smtClean="0"/>
              <a:t>Rozvoj pozitivního </a:t>
            </a:r>
            <a:r>
              <a:rPr lang="cs-CZ" sz="2800" u="sng" dirty="0" smtClean="0"/>
              <a:t>vztahu ke čtenářství</a:t>
            </a:r>
          </a:p>
          <a:p>
            <a:r>
              <a:rPr lang="cs-CZ" sz="2800" dirty="0" smtClean="0"/>
              <a:t>Položení základů později rozvíjené </a:t>
            </a:r>
            <a:r>
              <a:rPr lang="cs-CZ" sz="2800" u="sng" dirty="0" smtClean="0"/>
              <a:t>schopnosti čtení a psaní funkčně, </a:t>
            </a:r>
            <a:r>
              <a:rPr lang="cs-CZ" sz="2800" dirty="0" smtClean="0"/>
              <a:t>běžně v životě využívat jako prostředku osobní kultivace, dalšího vzdělávání, zdroj zábavy…..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4525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Současné trendy ve výuce počátečního čtení a psaní </a:t>
            </a:r>
            <a:br>
              <a:rPr lang="cs-CZ" sz="3100" dirty="0"/>
            </a:br>
            <a:r>
              <a:rPr lang="cs-CZ" sz="3100" b="1" dirty="0" smtClean="0"/>
              <a:t>2. Komplexnost jazykového rozvoje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Celostní princip v jazykovém rozvoji: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Čtení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Psaní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Mluvení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Naslouchání (aktivní poslech)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Myšlení</a:t>
            </a:r>
          </a:p>
          <a:p>
            <a:pPr marL="0" indent="0">
              <a:buNone/>
            </a:pPr>
            <a:r>
              <a:rPr lang="cs-CZ" sz="2800" dirty="0" smtClean="0"/>
              <a:t>Vzájemná propojenost a podmíněnost jednotlivých složek – KOMPLEXNOST JAZYKOVÉHO ROZVOJE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844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/>
              <a:t>3</a:t>
            </a:r>
            <a:r>
              <a:rPr lang="cs-CZ" sz="2800" b="1" dirty="0" smtClean="0"/>
              <a:t>. Respekt individuálních vzdělávacích možností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Individualizace postupů v rámci výukové metody </a:t>
            </a:r>
            <a:r>
              <a:rPr lang="cs-CZ" sz="2800" dirty="0" smtClean="0"/>
              <a:t>(hláskování, slabikování, individuální tempo, výběr textů, docvičování, forma domácí přípravy….)</a:t>
            </a:r>
          </a:p>
          <a:p>
            <a:r>
              <a:rPr lang="cs-CZ" sz="2800" dirty="0" smtClean="0"/>
              <a:t>Možnost volby žáka (výběr aktivit, pero x tužka)</a:t>
            </a:r>
          </a:p>
          <a:p>
            <a:r>
              <a:rPr lang="cs-CZ" sz="2800" dirty="0" smtClean="0"/>
              <a:t>Diferenciace výuky (pomalejší x rychlejší čtenáři)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podpora motivace obou skupin</a:t>
            </a:r>
          </a:p>
          <a:p>
            <a:r>
              <a:rPr lang="cs-CZ" sz="2800" dirty="0" smtClean="0"/>
              <a:t>Individualizace přístup k hodnocení – hodnocení podle individuální vztahové normy, pozitivní, motivující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 smtClean="0"/>
          </a:p>
          <a:p>
            <a:endParaRPr lang="cs-CZ" sz="28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827584" y="42930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8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br>
              <a:rPr lang="cs-CZ" sz="2800" dirty="0"/>
            </a:br>
            <a:r>
              <a:rPr lang="cs-CZ" sz="2800" b="1" dirty="0" smtClean="0"/>
              <a:t>4. Rostoucí význam předškolní přípravy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Předškolní období:</a:t>
            </a:r>
            <a:r>
              <a:rPr lang="cs-CZ" sz="2800" dirty="0" smtClean="0"/>
              <a:t> </a:t>
            </a:r>
          </a:p>
          <a:p>
            <a:r>
              <a:rPr lang="cs-CZ" sz="2800" dirty="0"/>
              <a:t>R</a:t>
            </a:r>
            <a:r>
              <a:rPr lang="cs-CZ" sz="2800" dirty="0" smtClean="0"/>
              <a:t>ozvoj vyjadřování, aktivního poslechu + vzbuzení zájmu o čtení a psaní (poznávání písmen, zapisování….), rozvoj poznávacích procesů a psychických funkcí nezbytných pro čtení a psaní…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Školní výuka: 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avazuje na předcházející (individuální) zkušenosti žáka s počátky čtení a psaní (rozdíly v dovednostech)</a:t>
            </a:r>
          </a:p>
          <a:p>
            <a:r>
              <a:rPr lang="cs-CZ" sz="2800" dirty="0" smtClean="0"/>
              <a:t>Pokračuje v rozvoji poznávacích a psychických funkcí</a:t>
            </a:r>
          </a:p>
          <a:p>
            <a:r>
              <a:rPr lang="cs-CZ" sz="2800" dirty="0" smtClean="0"/>
              <a:t>Přirozenost, spontaneita, prostor pro vlastní objevitelské činnosti (psaní vlastních textů hůlkovým písmem….)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1460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br>
              <a:rPr lang="cs-CZ" sz="2800" dirty="0"/>
            </a:br>
            <a:r>
              <a:rPr lang="cs-CZ" sz="2800" b="1" dirty="0" smtClean="0"/>
              <a:t>5. Variabilita základních metodických postupů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Učitel by měl být tvořivý a flexibilní….</a:t>
            </a:r>
          </a:p>
          <a:p>
            <a:r>
              <a:rPr lang="cs-CZ" sz="2800" dirty="0" smtClean="0"/>
              <a:t>Přizpůsobovat metodu individuálním potřebám žáků</a:t>
            </a:r>
          </a:p>
          <a:p>
            <a:r>
              <a:rPr lang="cs-CZ" sz="2800" dirty="0" smtClean="0"/>
              <a:t>Hláskování i slabikování</a:t>
            </a:r>
          </a:p>
          <a:p>
            <a:r>
              <a:rPr lang="cs-CZ" sz="2800" dirty="0" smtClean="0"/>
              <a:t>Práce s celými slovy také v analyticko-syntetické metodě            podpora motivace pro čtení</a:t>
            </a:r>
          </a:p>
          <a:p>
            <a:r>
              <a:rPr lang="cs-CZ" sz="2800" dirty="0" smtClean="0"/>
              <a:t>Možnost psát hůlkovým písmem také v AS metodě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podpora čtení a tzv. tvořivého psaní</a:t>
            </a:r>
          </a:p>
          <a:p>
            <a:r>
              <a:rPr lang="cs-CZ" sz="2800" dirty="0" smtClean="0"/>
              <a:t>Směřování výuky k rozvoji čtenářské a písařské gramotnosti a k rozvoji čtenářství a tvořivého psaní</a:t>
            </a:r>
          </a:p>
          <a:p>
            <a:pPr marL="0" indent="0">
              <a:buNone/>
            </a:pPr>
            <a:endParaRPr lang="cs-CZ" sz="28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195736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827584" y="4896689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3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Současné trendy ve výuce počátečního </a:t>
            </a:r>
            <a:br>
              <a:rPr lang="cs-CZ" sz="2800" dirty="0"/>
            </a:br>
            <a:r>
              <a:rPr lang="cs-CZ" sz="2800" b="1" dirty="0" smtClean="0"/>
              <a:t>6. Využití aktivních metod výuky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u="sng" dirty="0" smtClean="0"/>
              <a:t>Využití žákovy aktivity v objevování psané řeči </a:t>
            </a:r>
            <a:r>
              <a:rPr lang="cs-CZ" sz="2800" dirty="0" smtClean="0"/>
              <a:t>(x transmise)</a:t>
            </a:r>
          </a:p>
          <a:p>
            <a:r>
              <a:rPr lang="cs-CZ" sz="2800" dirty="0" smtClean="0"/>
              <a:t>Důraz kladen </a:t>
            </a:r>
            <a:r>
              <a:rPr lang="cs-CZ" sz="2800" u="sng" dirty="0" smtClean="0"/>
              <a:t>na činnostní přístup </a:t>
            </a:r>
            <a:r>
              <a:rPr lang="cs-CZ" sz="2800" dirty="0" smtClean="0"/>
              <a:t>(získávání znalostí a dovedností přes činnosti a praktické zkušenosti se zřetelem na funkčnost a smysluplnost)</a:t>
            </a:r>
          </a:p>
          <a:p>
            <a:r>
              <a:rPr lang="cs-CZ" sz="2800" dirty="0" smtClean="0"/>
              <a:t>Využití textů k tematické výuce…(</a:t>
            </a:r>
            <a:r>
              <a:rPr lang="cs-CZ" sz="2800" dirty="0" err="1" smtClean="0"/>
              <a:t>mezipředmětovost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Možnost psát hůlkovým písmem („První kniha“)</a:t>
            </a:r>
          </a:p>
          <a:p>
            <a:r>
              <a:rPr lang="cs-CZ" sz="2800" dirty="0" smtClean="0"/>
              <a:t>Psaní a čtení v rámci Prvouky, Matematiky (HP)</a:t>
            </a:r>
          </a:p>
          <a:p>
            <a:r>
              <a:rPr lang="cs-CZ" sz="2800" dirty="0" smtClean="0"/>
              <a:t>Řešení problémových úloh (náročnost)…kooperativní učení ….pomoc slabším žáků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0500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1609</Words>
  <Application>Microsoft Office PowerPoint</Application>
  <PresentationFormat>Předvádění na obrazovce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Výuka počátečního čtení a psaní, současné přístupy k výuce PČP, výukové metody</vt:lpstr>
      <vt:lpstr>Výuka počátečního čtení a psaní před rokem 1989</vt:lpstr>
      <vt:lpstr>Současné pojetí výuky počátečního čtení a psaní – obecná východiska</vt:lpstr>
      <vt:lpstr>Současné trendy ve výuce počátečního čtení a psaní  1. Proměna cíle výuky počátečního čtení a psaní</vt:lpstr>
      <vt:lpstr>Současné trendy ve výuce počátečního čtení a psaní  2. Komplexnost jazykového rozvoje</vt:lpstr>
      <vt:lpstr>Současné trendy ve výuce počátečního  3. Respekt individuálních vzdělávacích možností</vt:lpstr>
      <vt:lpstr>Současné trendy ve výuce počátečního  4. Rostoucí význam předškolní přípravy</vt:lpstr>
      <vt:lpstr>Současné trendy ve výuce počátečního  5. Variabilita základních metodických postupů</vt:lpstr>
      <vt:lpstr>Současné trendy ve výuce počátečního  6. Využití aktivních metod výuky</vt:lpstr>
      <vt:lpstr>Současné trendy ve výuce počátečního  7. Efektivní organizace výuky</vt:lpstr>
      <vt:lpstr>Současné trendy ve výuce počátečního  8. Proměna pojetí a forem hodnocení</vt:lpstr>
      <vt:lpstr>Třídění metod počátečního čtení a psaní:</vt:lpstr>
      <vt:lpstr>Současné metody u nás</vt:lpstr>
      <vt:lpstr>Analyticko-syntetická metoda (hlásková, zvuková)</vt:lpstr>
      <vt:lpstr>Prezentace aplikace PowerPoint</vt:lpstr>
      <vt:lpstr>Analyticko-syntetická metoda (hlásková, zvuková)</vt:lpstr>
      <vt:lpstr>Prezentace aplikace PowerPoint</vt:lpstr>
      <vt:lpstr>Analyticko-syntetická metoda (hlásková, zvuková)</vt:lpstr>
      <vt:lpstr>Prezentace aplikace PowerPoint</vt:lpstr>
      <vt:lpstr>Práce se čtením textů (článků)- Kroky:</vt:lpstr>
      <vt:lpstr>Znaky dobrého čtenářského výkonu:</vt:lpstr>
      <vt:lpstr>Didaktika psaní (AS metoda)</vt:lpstr>
      <vt:lpstr>Genetická metoda</vt:lpstr>
      <vt:lpstr>Didaktický postup GM (1)</vt:lpstr>
      <vt:lpstr>„Poupata“, s. 14 a 15</vt:lpstr>
      <vt:lpstr>„Poupata“, s. 16, 17</vt:lpstr>
      <vt:lpstr>Prezentace aplikace PowerPoint</vt:lpstr>
      <vt:lpstr>Didaktický postup GM (2)</vt:lpstr>
      <vt:lpstr>Prezentace aplikace PowerPoint</vt:lpstr>
      <vt:lpstr>Kde hledat info k tématice PČP?</vt:lpstr>
      <vt:lpstr>Doporučená 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</dc:creator>
  <cp:lastModifiedBy>User</cp:lastModifiedBy>
  <cp:revision>138</cp:revision>
  <dcterms:created xsi:type="dcterms:W3CDTF">2013-08-30T10:16:50Z</dcterms:created>
  <dcterms:modified xsi:type="dcterms:W3CDTF">2014-11-09T13:23:03Z</dcterms:modified>
</cp:coreProperties>
</file>